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2"/>
  </p:notesMasterIdLst>
  <p:handoutMasterIdLst>
    <p:handoutMasterId r:id="rId23"/>
  </p:handoutMasterIdLst>
  <p:sldIdLst>
    <p:sldId id="256" r:id="rId2"/>
    <p:sldId id="257" r:id="rId3"/>
    <p:sldId id="276" r:id="rId4"/>
    <p:sldId id="264" r:id="rId5"/>
    <p:sldId id="268" r:id="rId6"/>
    <p:sldId id="261" r:id="rId7"/>
    <p:sldId id="266" r:id="rId8"/>
    <p:sldId id="278" r:id="rId9"/>
    <p:sldId id="279" r:id="rId10"/>
    <p:sldId id="265" r:id="rId11"/>
    <p:sldId id="270" r:id="rId12"/>
    <p:sldId id="271" r:id="rId13"/>
    <p:sldId id="272" r:id="rId14"/>
    <p:sldId id="273" r:id="rId15"/>
    <p:sldId id="274" r:id="rId16"/>
    <p:sldId id="275" r:id="rId17"/>
    <p:sldId id="280" r:id="rId18"/>
    <p:sldId id="260" r:id="rId19"/>
    <p:sldId id="277" r:id="rId20"/>
    <p:sldId id="258"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C2"/>
    <a:srgbClr val="19486A"/>
    <a:srgbClr val="A21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7" autoAdjust="0"/>
    <p:restoredTop sz="91063" autoAdjust="0"/>
  </p:normalViewPr>
  <p:slideViewPr>
    <p:cSldViewPr snapToGrid="0">
      <p:cViewPr varScale="1">
        <p:scale>
          <a:sx n="87" d="100"/>
          <a:sy n="87" d="100"/>
        </p:scale>
        <p:origin x="180" y="60"/>
      </p:cViewPr>
      <p:guideLst/>
    </p:cSldViewPr>
  </p:slideViewPr>
  <p:notesTextViewPr>
    <p:cViewPr>
      <p:scale>
        <a:sx n="1" d="1"/>
        <a:sy n="1" d="1"/>
      </p:scale>
      <p:origin x="0" y="0"/>
    </p:cViewPr>
  </p:notesTextViewPr>
  <p:notesViewPr>
    <p:cSldViewPr snapToGrid="0">
      <p:cViewPr varScale="1">
        <p:scale>
          <a:sx n="72" d="100"/>
          <a:sy n="72" d="100"/>
        </p:scale>
        <p:origin x="3524" y="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most vulnerable, or where highest demand to come from.</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NeighborX="630" custLinFactNeighborY="951"/>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04A2758-14E2-4B46-A61E-212D0C3B2E73}"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8B758B21-EA81-479C-B51C-E20CDB304B62}">
      <dgm:prSet phldrT="[Text]" custT="1"/>
      <dgm:spPr/>
      <dgm:t>
        <a:bodyPr/>
        <a:lstStyle/>
        <a:p>
          <a:r>
            <a:rPr lang="en-US" sz="2000" b="1" dirty="0"/>
            <a:t>Outbreak Potential.</a:t>
          </a:r>
        </a:p>
      </dgm:t>
    </dgm:pt>
    <dgm:pt modelId="{D06C0AA7-2D0E-4DFB-9706-2B0BA4B8B8F4}" type="parTrans" cxnId="{A4CB0349-9C50-4B7F-B9D3-899BCDB0DCEC}">
      <dgm:prSet/>
      <dgm:spPr/>
      <dgm:t>
        <a:bodyPr/>
        <a:lstStyle/>
        <a:p>
          <a:endParaRPr lang="en-US" sz="1600" b="1"/>
        </a:p>
      </dgm:t>
    </dgm:pt>
    <dgm:pt modelId="{4D595D48-D7B1-4667-98F4-D1E99A88F49F}" type="sibTrans" cxnId="{A4CB0349-9C50-4B7F-B9D3-899BCDB0DCEC}">
      <dgm:prSet/>
      <dgm:spPr/>
      <dgm:t>
        <a:bodyPr/>
        <a:lstStyle/>
        <a:p>
          <a:endParaRPr lang="en-US" sz="1600" b="1"/>
        </a:p>
      </dgm:t>
    </dgm:pt>
    <dgm:pt modelId="{910B0FB1-2DE4-4C91-A23C-42EC2D85A287}">
      <dgm:prSet phldrT="[Text]" custT="1"/>
      <dgm:spPr/>
      <dgm:t>
        <a:bodyPr/>
        <a:lstStyle/>
        <a:p>
          <a:r>
            <a:rPr lang="en-US" sz="2000" b="1" dirty="0"/>
            <a:t>Location of Port.</a:t>
          </a:r>
        </a:p>
      </dgm:t>
    </dgm:pt>
    <dgm:pt modelId="{E99F0FDD-4842-4E08-A779-C4BEC2F09C92}" type="parTrans" cxnId="{6BE408B9-EA5A-4628-BCA2-0F5988EA7163}">
      <dgm:prSet/>
      <dgm:spPr/>
      <dgm:t>
        <a:bodyPr/>
        <a:lstStyle/>
        <a:p>
          <a:endParaRPr lang="en-US" sz="1600" b="1"/>
        </a:p>
      </dgm:t>
    </dgm:pt>
    <dgm:pt modelId="{82CC7406-2176-4057-B48C-BB642B788943}" type="sibTrans" cxnId="{6BE408B9-EA5A-4628-BCA2-0F5988EA7163}">
      <dgm:prSet/>
      <dgm:spPr/>
      <dgm:t>
        <a:bodyPr/>
        <a:lstStyle/>
        <a:p>
          <a:endParaRPr lang="en-US" sz="1600" b="1"/>
        </a:p>
      </dgm:t>
    </dgm:pt>
    <dgm:pt modelId="{749343AC-53F6-408B-9B83-57D6F1909332}">
      <dgm:prSet phldrT="[Text]" custT="1"/>
      <dgm:spPr/>
      <dgm:t>
        <a:bodyPr/>
        <a:lstStyle/>
        <a:p>
          <a:r>
            <a:rPr lang="en-US" sz="2000" b="1" dirty="0"/>
            <a:t>Location of Airport.</a:t>
          </a:r>
        </a:p>
      </dgm:t>
    </dgm:pt>
    <dgm:pt modelId="{0BF58170-88FB-4326-813E-D3E6EDBBF444}" type="parTrans" cxnId="{3670B7A4-F18B-44D1-A435-42B2123FF450}">
      <dgm:prSet/>
      <dgm:spPr/>
      <dgm:t>
        <a:bodyPr/>
        <a:lstStyle/>
        <a:p>
          <a:endParaRPr lang="en-US" sz="1600" b="1"/>
        </a:p>
      </dgm:t>
    </dgm:pt>
    <dgm:pt modelId="{EEB96E64-FFF6-4AF8-9DCB-CCED9F8DA438}" type="sibTrans" cxnId="{3670B7A4-F18B-44D1-A435-42B2123FF450}">
      <dgm:prSet/>
      <dgm:spPr/>
      <dgm:t>
        <a:bodyPr/>
        <a:lstStyle/>
        <a:p>
          <a:endParaRPr lang="en-US" sz="1600" b="1"/>
        </a:p>
      </dgm:t>
    </dgm:pt>
    <dgm:pt modelId="{4DC8561C-D7FB-44EE-80D9-09B9A07DAA1F}">
      <dgm:prSet phldrT="[Text]" custT="1"/>
      <dgm:spPr/>
      <dgm:t>
        <a:bodyPr/>
        <a:lstStyle/>
        <a:p>
          <a:r>
            <a:rPr lang="en-US" sz="2000" b="1" dirty="0"/>
            <a:t>Country’s Logistics Performance Index.</a:t>
          </a:r>
        </a:p>
      </dgm:t>
    </dgm:pt>
    <dgm:pt modelId="{64787751-1BFE-41F3-9A90-7D6BE13513F8}" type="parTrans" cxnId="{B6C90545-F3B3-4EED-9C76-A8CF5D654FA1}">
      <dgm:prSet/>
      <dgm:spPr/>
      <dgm:t>
        <a:bodyPr/>
        <a:lstStyle/>
        <a:p>
          <a:endParaRPr lang="en-US" sz="1600" b="1"/>
        </a:p>
      </dgm:t>
    </dgm:pt>
    <dgm:pt modelId="{61082B98-9012-4605-BB2F-2130F41E2759}" type="sibTrans" cxnId="{B6C90545-F3B3-4EED-9C76-A8CF5D654FA1}">
      <dgm:prSet/>
      <dgm:spPr/>
      <dgm:t>
        <a:bodyPr/>
        <a:lstStyle/>
        <a:p>
          <a:endParaRPr lang="en-US" sz="1600" b="1"/>
        </a:p>
      </dgm:t>
    </dgm:pt>
    <dgm:pt modelId="{5C65DCF4-C943-435A-A0F8-5426C577F0BA}" type="pres">
      <dgm:prSet presAssocID="{704A2758-14E2-4B46-A61E-212D0C3B2E73}" presName="Name0" presStyleCnt="0">
        <dgm:presLayoutVars>
          <dgm:chPref val="1"/>
          <dgm:dir/>
          <dgm:animOne val="branch"/>
          <dgm:animLvl val="lvl"/>
          <dgm:resizeHandles/>
        </dgm:presLayoutVars>
      </dgm:prSet>
      <dgm:spPr/>
    </dgm:pt>
    <dgm:pt modelId="{81D4F7C3-680A-4D67-A265-42437363C6F4}" type="pres">
      <dgm:prSet presAssocID="{8B758B21-EA81-479C-B51C-E20CDB304B62}" presName="vertOne" presStyleCnt="0"/>
      <dgm:spPr/>
    </dgm:pt>
    <dgm:pt modelId="{6D679880-DF7F-432D-BB0C-0AE5FBFE9A10}" type="pres">
      <dgm:prSet presAssocID="{8B758B21-EA81-479C-B51C-E20CDB304B62}" presName="txOne" presStyleLbl="node0" presStyleIdx="0" presStyleCnt="4">
        <dgm:presLayoutVars>
          <dgm:chPref val="3"/>
        </dgm:presLayoutVars>
      </dgm:prSet>
      <dgm:spPr/>
    </dgm:pt>
    <dgm:pt modelId="{900276A9-34CD-4E55-96F4-4F26AB2A32A3}" type="pres">
      <dgm:prSet presAssocID="{8B758B21-EA81-479C-B51C-E20CDB304B62}" presName="horzOne" presStyleCnt="0"/>
      <dgm:spPr/>
    </dgm:pt>
    <dgm:pt modelId="{A9B151D0-BC6A-439E-9830-7A379D465B8A}" type="pres">
      <dgm:prSet presAssocID="{4D595D48-D7B1-4667-98F4-D1E99A88F49F}" presName="sibSpaceOne" presStyleCnt="0"/>
      <dgm:spPr/>
    </dgm:pt>
    <dgm:pt modelId="{F9C38D4F-49EE-4CAB-BC14-CD33583795FD}" type="pres">
      <dgm:prSet presAssocID="{910B0FB1-2DE4-4C91-A23C-42EC2D85A287}" presName="vertOne" presStyleCnt="0"/>
      <dgm:spPr/>
    </dgm:pt>
    <dgm:pt modelId="{49009BD9-DFF4-4467-ACE9-9EE8448AC7C3}" type="pres">
      <dgm:prSet presAssocID="{910B0FB1-2DE4-4C91-A23C-42EC2D85A287}" presName="txOne" presStyleLbl="node0" presStyleIdx="1" presStyleCnt="4" custLinFactNeighborX="-941" custLinFactNeighborY="-12658">
        <dgm:presLayoutVars>
          <dgm:chPref val="3"/>
        </dgm:presLayoutVars>
      </dgm:prSet>
      <dgm:spPr/>
    </dgm:pt>
    <dgm:pt modelId="{81F22D69-A866-403D-9DE5-DDDEB675BD08}" type="pres">
      <dgm:prSet presAssocID="{910B0FB1-2DE4-4C91-A23C-42EC2D85A287}" presName="horzOne" presStyleCnt="0"/>
      <dgm:spPr/>
    </dgm:pt>
    <dgm:pt modelId="{CD37AE72-87BA-4312-A9B3-8AE7FCE1E88C}" type="pres">
      <dgm:prSet presAssocID="{82CC7406-2176-4057-B48C-BB642B788943}" presName="sibSpaceOne" presStyleCnt="0"/>
      <dgm:spPr/>
    </dgm:pt>
    <dgm:pt modelId="{06224D98-266A-4E0E-996E-D9C233C1E515}" type="pres">
      <dgm:prSet presAssocID="{749343AC-53F6-408B-9B83-57D6F1909332}" presName="vertOne" presStyleCnt="0"/>
      <dgm:spPr/>
    </dgm:pt>
    <dgm:pt modelId="{2F2E306E-8D14-49C4-B513-613BA0943B1E}" type="pres">
      <dgm:prSet presAssocID="{749343AC-53F6-408B-9B83-57D6F1909332}" presName="txOne" presStyleLbl="node0" presStyleIdx="2" presStyleCnt="4">
        <dgm:presLayoutVars>
          <dgm:chPref val="3"/>
        </dgm:presLayoutVars>
      </dgm:prSet>
      <dgm:spPr/>
    </dgm:pt>
    <dgm:pt modelId="{57640336-1F3B-47B3-8C8D-B7B9E33B32E7}" type="pres">
      <dgm:prSet presAssocID="{749343AC-53F6-408B-9B83-57D6F1909332}" presName="horzOne" presStyleCnt="0"/>
      <dgm:spPr/>
    </dgm:pt>
    <dgm:pt modelId="{AE221D29-8864-4873-B91B-0768F9594A34}" type="pres">
      <dgm:prSet presAssocID="{EEB96E64-FFF6-4AF8-9DCB-CCED9F8DA438}" presName="sibSpaceOne" presStyleCnt="0"/>
      <dgm:spPr/>
    </dgm:pt>
    <dgm:pt modelId="{2FBDF4A1-19F4-48FF-85A4-55A716E25B94}" type="pres">
      <dgm:prSet presAssocID="{4DC8561C-D7FB-44EE-80D9-09B9A07DAA1F}" presName="vertOne" presStyleCnt="0"/>
      <dgm:spPr/>
    </dgm:pt>
    <dgm:pt modelId="{4A986CE0-E289-422F-8462-03F18C4F7C3F}" type="pres">
      <dgm:prSet presAssocID="{4DC8561C-D7FB-44EE-80D9-09B9A07DAA1F}" presName="txOne" presStyleLbl="node0" presStyleIdx="3" presStyleCnt="4">
        <dgm:presLayoutVars>
          <dgm:chPref val="3"/>
        </dgm:presLayoutVars>
      </dgm:prSet>
      <dgm:spPr/>
    </dgm:pt>
    <dgm:pt modelId="{2079174C-8175-4820-BD85-7D3E6DBCC92E}" type="pres">
      <dgm:prSet presAssocID="{4DC8561C-D7FB-44EE-80D9-09B9A07DAA1F}" presName="horzOne" presStyleCnt="0"/>
      <dgm:spPr/>
    </dgm:pt>
  </dgm:ptLst>
  <dgm:cxnLst>
    <dgm:cxn modelId="{B6C90545-F3B3-4EED-9C76-A8CF5D654FA1}" srcId="{704A2758-14E2-4B46-A61E-212D0C3B2E73}" destId="{4DC8561C-D7FB-44EE-80D9-09B9A07DAA1F}" srcOrd="3" destOrd="0" parTransId="{64787751-1BFE-41F3-9A90-7D6BE13513F8}" sibTransId="{61082B98-9012-4605-BB2F-2130F41E2759}"/>
    <dgm:cxn modelId="{A4CB0349-9C50-4B7F-B9D3-899BCDB0DCEC}" srcId="{704A2758-14E2-4B46-A61E-212D0C3B2E73}" destId="{8B758B21-EA81-479C-B51C-E20CDB304B62}" srcOrd="0" destOrd="0" parTransId="{D06C0AA7-2D0E-4DFB-9706-2B0BA4B8B8F4}" sibTransId="{4D595D48-D7B1-4667-98F4-D1E99A88F49F}"/>
    <dgm:cxn modelId="{111E6854-1A59-4D38-9805-0FC1DEAA4D5C}" type="presOf" srcId="{704A2758-14E2-4B46-A61E-212D0C3B2E73}" destId="{5C65DCF4-C943-435A-A0F8-5426C577F0BA}" srcOrd="0" destOrd="0" presId="urn:microsoft.com/office/officeart/2005/8/layout/architecture"/>
    <dgm:cxn modelId="{AEC6D587-8BF2-4C32-A9DC-06A43701E143}" type="presOf" srcId="{910B0FB1-2DE4-4C91-A23C-42EC2D85A287}" destId="{49009BD9-DFF4-4467-ACE9-9EE8448AC7C3}" srcOrd="0" destOrd="0" presId="urn:microsoft.com/office/officeart/2005/8/layout/architecture"/>
    <dgm:cxn modelId="{2CE7AB8E-3E0F-4E58-BE14-DE999B3422BC}" type="presOf" srcId="{4DC8561C-D7FB-44EE-80D9-09B9A07DAA1F}" destId="{4A986CE0-E289-422F-8462-03F18C4F7C3F}" srcOrd="0" destOrd="0" presId="urn:microsoft.com/office/officeart/2005/8/layout/architecture"/>
    <dgm:cxn modelId="{3670B7A4-F18B-44D1-A435-42B2123FF450}" srcId="{704A2758-14E2-4B46-A61E-212D0C3B2E73}" destId="{749343AC-53F6-408B-9B83-57D6F1909332}" srcOrd="2" destOrd="0" parTransId="{0BF58170-88FB-4326-813E-D3E6EDBBF444}" sibTransId="{EEB96E64-FFF6-4AF8-9DCB-CCED9F8DA438}"/>
    <dgm:cxn modelId="{1CBAC3AC-BD23-46CE-B4E1-00EDCC81A21D}" type="presOf" srcId="{8B758B21-EA81-479C-B51C-E20CDB304B62}" destId="{6D679880-DF7F-432D-BB0C-0AE5FBFE9A10}" srcOrd="0" destOrd="0" presId="urn:microsoft.com/office/officeart/2005/8/layout/architecture"/>
    <dgm:cxn modelId="{6BE408B9-EA5A-4628-BCA2-0F5988EA7163}" srcId="{704A2758-14E2-4B46-A61E-212D0C3B2E73}" destId="{910B0FB1-2DE4-4C91-A23C-42EC2D85A287}" srcOrd="1" destOrd="0" parTransId="{E99F0FDD-4842-4E08-A779-C4BEC2F09C92}" sibTransId="{82CC7406-2176-4057-B48C-BB642B788943}"/>
    <dgm:cxn modelId="{2DDC3FD5-F231-4125-AA03-2F282C33A9D3}" type="presOf" srcId="{749343AC-53F6-408B-9B83-57D6F1909332}" destId="{2F2E306E-8D14-49C4-B513-613BA0943B1E}" srcOrd="0" destOrd="0" presId="urn:microsoft.com/office/officeart/2005/8/layout/architecture"/>
    <dgm:cxn modelId="{965ECBFF-6F0F-43DC-95BF-2F43BD8DA714}" type="presParOf" srcId="{5C65DCF4-C943-435A-A0F8-5426C577F0BA}" destId="{81D4F7C3-680A-4D67-A265-42437363C6F4}" srcOrd="0" destOrd="0" presId="urn:microsoft.com/office/officeart/2005/8/layout/architecture"/>
    <dgm:cxn modelId="{DAE14245-504A-44CB-AD22-7BBC667844EF}" type="presParOf" srcId="{81D4F7C3-680A-4D67-A265-42437363C6F4}" destId="{6D679880-DF7F-432D-BB0C-0AE5FBFE9A10}" srcOrd="0" destOrd="0" presId="urn:microsoft.com/office/officeart/2005/8/layout/architecture"/>
    <dgm:cxn modelId="{63593B4D-F903-498B-A67C-F96915A61242}" type="presParOf" srcId="{81D4F7C3-680A-4D67-A265-42437363C6F4}" destId="{900276A9-34CD-4E55-96F4-4F26AB2A32A3}" srcOrd="1" destOrd="0" presId="urn:microsoft.com/office/officeart/2005/8/layout/architecture"/>
    <dgm:cxn modelId="{D2114350-326F-43C5-A740-89A0B3CC8186}" type="presParOf" srcId="{5C65DCF4-C943-435A-A0F8-5426C577F0BA}" destId="{A9B151D0-BC6A-439E-9830-7A379D465B8A}" srcOrd="1" destOrd="0" presId="urn:microsoft.com/office/officeart/2005/8/layout/architecture"/>
    <dgm:cxn modelId="{DEF3D5FD-EC6F-41F7-A5F9-4BCB62E0719B}" type="presParOf" srcId="{5C65DCF4-C943-435A-A0F8-5426C577F0BA}" destId="{F9C38D4F-49EE-4CAB-BC14-CD33583795FD}" srcOrd="2" destOrd="0" presId="urn:microsoft.com/office/officeart/2005/8/layout/architecture"/>
    <dgm:cxn modelId="{D8416D82-E0A0-4F1F-B946-C8C1789089FA}" type="presParOf" srcId="{F9C38D4F-49EE-4CAB-BC14-CD33583795FD}" destId="{49009BD9-DFF4-4467-ACE9-9EE8448AC7C3}" srcOrd="0" destOrd="0" presId="urn:microsoft.com/office/officeart/2005/8/layout/architecture"/>
    <dgm:cxn modelId="{15DE7F80-9C6E-490F-A3E7-F395AEB87955}" type="presParOf" srcId="{F9C38D4F-49EE-4CAB-BC14-CD33583795FD}" destId="{81F22D69-A866-403D-9DE5-DDDEB675BD08}" srcOrd="1" destOrd="0" presId="urn:microsoft.com/office/officeart/2005/8/layout/architecture"/>
    <dgm:cxn modelId="{544A4624-2AB1-4F45-A55A-AB1C80111667}" type="presParOf" srcId="{5C65DCF4-C943-435A-A0F8-5426C577F0BA}" destId="{CD37AE72-87BA-4312-A9B3-8AE7FCE1E88C}" srcOrd="3" destOrd="0" presId="urn:microsoft.com/office/officeart/2005/8/layout/architecture"/>
    <dgm:cxn modelId="{E8D045D3-5140-4A48-8205-4EB6CAAC37C7}" type="presParOf" srcId="{5C65DCF4-C943-435A-A0F8-5426C577F0BA}" destId="{06224D98-266A-4E0E-996E-D9C233C1E515}" srcOrd="4" destOrd="0" presId="urn:microsoft.com/office/officeart/2005/8/layout/architecture"/>
    <dgm:cxn modelId="{78F2DB75-85C3-4C34-AA10-10023BC9C831}" type="presParOf" srcId="{06224D98-266A-4E0E-996E-D9C233C1E515}" destId="{2F2E306E-8D14-49C4-B513-613BA0943B1E}" srcOrd="0" destOrd="0" presId="urn:microsoft.com/office/officeart/2005/8/layout/architecture"/>
    <dgm:cxn modelId="{AD85766F-5F9A-4EA4-8C64-FC1F50EB64C9}" type="presParOf" srcId="{06224D98-266A-4E0E-996E-D9C233C1E515}" destId="{57640336-1F3B-47B3-8C8D-B7B9E33B32E7}" srcOrd="1" destOrd="0" presId="urn:microsoft.com/office/officeart/2005/8/layout/architecture"/>
    <dgm:cxn modelId="{5D5677C1-C5AE-466B-B1B9-08EE679329F3}" type="presParOf" srcId="{5C65DCF4-C943-435A-A0F8-5426C577F0BA}" destId="{AE221D29-8864-4873-B91B-0768F9594A34}" srcOrd="5" destOrd="0" presId="urn:microsoft.com/office/officeart/2005/8/layout/architecture"/>
    <dgm:cxn modelId="{76ED6DCA-AEA9-495B-9B8D-F85A8BA854FA}" type="presParOf" srcId="{5C65DCF4-C943-435A-A0F8-5426C577F0BA}" destId="{2FBDF4A1-19F4-48FF-85A4-55A716E25B94}" srcOrd="6" destOrd="0" presId="urn:microsoft.com/office/officeart/2005/8/layout/architecture"/>
    <dgm:cxn modelId="{1C3EAB04-D5CF-4E12-81BD-DE55A23B6C9D}" type="presParOf" srcId="{2FBDF4A1-19F4-48FF-85A4-55A716E25B94}" destId="{4A986CE0-E289-422F-8462-03F18C4F7C3F}" srcOrd="0" destOrd="0" presId="urn:microsoft.com/office/officeart/2005/8/layout/architecture"/>
    <dgm:cxn modelId="{9E72E91F-FB18-4076-BD46-9D14FD38CDE8}" type="presParOf" srcId="{2FBDF4A1-19F4-48FF-85A4-55A716E25B94}" destId="{2079174C-8175-4820-BD85-7D3E6DBCC92E}"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possible locations for the base/warehouse.</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X="78261" custLinFactNeighborX="100000" custLinFactNeighborY="-1944"/>
      <dgm:spPr>
        <a:prstGeom prst="leftArrow">
          <a:avLst/>
        </a:prstGeom>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most vulnerable, or where highest demand to come from.</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NeighborX="630" custLinFactNeighborY="951"/>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possible locations for the base/warehouse.</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X="78261" custLinFactNeighborX="100000" custLinFactNeighborY="-1944"/>
      <dgm:spPr>
        <a:prstGeom prst="leftArrow">
          <a:avLst/>
        </a:prstGeom>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most vulnerable, or where highest demand to come from.</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NeighborX="630" custLinFactNeighborY="951"/>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B40556-9B89-4DE8-B6E7-DCED916A87AF}" type="doc">
      <dgm:prSet loTypeId="urn:microsoft.com/office/officeart/2005/8/layout/hProcess3" loCatId="process" qsTypeId="urn:microsoft.com/office/officeart/2005/8/quickstyle/simple1" qsCatId="simple" csTypeId="urn:microsoft.com/office/officeart/2005/8/colors/accent1_2" csCatId="accent1" phldr="1"/>
      <dgm:spPr/>
    </dgm:pt>
    <dgm:pt modelId="{75624451-E174-4E95-BCC6-BA6A30D883B2}">
      <dgm:prSet phldrT="[Text]" custT="1"/>
      <dgm:spPr/>
      <dgm:t>
        <a:bodyPr/>
        <a:lstStyle/>
        <a:p>
          <a:r>
            <a:rPr lang="en-US" sz="2800" b="1" dirty="0">
              <a:solidFill>
                <a:schemeClr val="bg1"/>
              </a:solidFill>
            </a:rPr>
            <a:t>Find possible locations for the base/warehouse.</a:t>
          </a:r>
        </a:p>
      </dgm:t>
    </dgm:pt>
    <dgm:pt modelId="{820D2435-5814-4D0B-A9B5-8D8EAF133D74}" type="parTrans" cxnId="{CFB84319-0722-410B-8637-23DD68340E42}">
      <dgm:prSet/>
      <dgm:spPr/>
      <dgm:t>
        <a:bodyPr/>
        <a:lstStyle/>
        <a:p>
          <a:endParaRPr lang="en-US"/>
        </a:p>
      </dgm:t>
    </dgm:pt>
    <dgm:pt modelId="{A1B774B7-9742-4734-8CA5-8861AB26DB26}" type="sibTrans" cxnId="{CFB84319-0722-410B-8637-23DD68340E42}">
      <dgm:prSet/>
      <dgm:spPr/>
      <dgm:t>
        <a:bodyPr/>
        <a:lstStyle/>
        <a:p>
          <a:endParaRPr lang="en-US"/>
        </a:p>
      </dgm:t>
    </dgm:pt>
    <dgm:pt modelId="{EE9C80EC-4C37-4EC7-9F04-D4D9D82C0974}" type="pres">
      <dgm:prSet presAssocID="{8AB40556-9B89-4DE8-B6E7-DCED916A87AF}" presName="Name0" presStyleCnt="0">
        <dgm:presLayoutVars>
          <dgm:dir/>
          <dgm:animLvl val="lvl"/>
          <dgm:resizeHandles val="exact"/>
        </dgm:presLayoutVars>
      </dgm:prSet>
      <dgm:spPr/>
    </dgm:pt>
    <dgm:pt modelId="{3E2C31BF-F0BF-4F30-9092-C5F348A8EBD6}" type="pres">
      <dgm:prSet presAssocID="{8AB40556-9B89-4DE8-B6E7-DCED916A87AF}" presName="dummy" presStyleCnt="0"/>
      <dgm:spPr/>
    </dgm:pt>
    <dgm:pt modelId="{50307968-5F4A-4DDF-90D4-B1BAB4865A20}" type="pres">
      <dgm:prSet presAssocID="{8AB40556-9B89-4DE8-B6E7-DCED916A87AF}" presName="linH" presStyleCnt="0"/>
      <dgm:spPr/>
    </dgm:pt>
    <dgm:pt modelId="{3EAB56EC-3FE0-47A8-AD7B-B07BD849CAA1}" type="pres">
      <dgm:prSet presAssocID="{8AB40556-9B89-4DE8-B6E7-DCED916A87AF}" presName="padding1" presStyleCnt="0"/>
      <dgm:spPr/>
    </dgm:pt>
    <dgm:pt modelId="{8995F5E6-FB43-4B3F-8F31-CB40B0DCBB30}" type="pres">
      <dgm:prSet presAssocID="{75624451-E174-4E95-BCC6-BA6A30D883B2}" presName="linV" presStyleCnt="0"/>
      <dgm:spPr/>
    </dgm:pt>
    <dgm:pt modelId="{E9AC003C-CEAC-4915-B0AC-8277AD91A124}" type="pres">
      <dgm:prSet presAssocID="{75624451-E174-4E95-BCC6-BA6A30D883B2}" presName="spVertical1" presStyleCnt="0"/>
      <dgm:spPr/>
    </dgm:pt>
    <dgm:pt modelId="{1699FBDA-B211-43FA-88B4-A06CD9CD0339}" type="pres">
      <dgm:prSet presAssocID="{75624451-E174-4E95-BCC6-BA6A30D883B2}" presName="parTx" presStyleLbl="revTx" presStyleIdx="0" presStyleCnt="1">
        <dgm:presLayoutVars>
          <dgm:chMax val="0"/>
          <dgm:chPref val="0"/>
          <dgm:bulletEnabled val="1"/>
        </dgm:presLayoutVars>
      </dgm:prSet>
      <dgm:spPr/>
    </dgm:pt>
    <dgm:pt modelId="{515CF214-37DA-45DE-BA85-1480C19312C0}" type="pres">
      <dgm:prSet presAssocID="{75624451-E174-4E95-BCC6-BA6A30D883B2}" presName="spVertical2" presStyleCnt="0"/>
      <dgm:spPr/>
    </dgm:pt>
    <dgm:pt modelId="{03270FEF-DFDB-459B-96DE-A22E2D175578}" type="pres">
      <dgm:prSet presAssocID="{75624451-E174-4E95-BCC6-BA6A30D883B2}" presName="spVertical3" presStyleCnt="0"/>
      <dgm:spPr/>
    </dgm:pt>
    <dgm:pt modelId="{2B248054-8F30-47F1-AC86-D50F1C2521C5}" type="pres">
      <dgm:prSet presAssocID="{8AB40556-9B89-4DE8-B6E7-DCED916A87AF}" presName="padding2" presStyleCnt="0"/>
      <dgm:spPr/>
    </dgm:pt>
    <dgm:pt modelId="{7DC7A241-3F0D-42B0-AC84-34E3EB88ECB7}" type="pres">
      <dgm:prSet presAssocID="{8AB40556-9B89-4DE8-B6E7-DCED916A87AF}" presName="negArrow" presStyleCnt="0"/>
      <dgm:spPr/>
    </dgm:pt>
    <dgm:pt modelId="{0AF55F9C-D435-4B10-AF74-171E9203AC75}" type="pres">
      <dgm:prSet presAssocID="{8AB40556-9B89-4DE8-B6E7-DCED916A87AF}" presName="backgroundArrow" presStyleLbl="node1" presStyleIdx="0" presStyleCnt="1" custLinFactX="78261" custLinFactNeighborX="100000" custLinFactNeighborY="-1944"/>
      <dgm:spPr>
        <a:prstGeom prst="leftArrow">
          <a:avLst/>
        </a:prstGeom>
      </dgm:spPr>
    </dgm:pt>
  </dgm:ptLst>
  <dgm:cxnLst>
    <dgm:cxn modelId="{CFB84319-0722-410B-8637-23DD68340E42}" srcId="{8AB40556-9B89-4DE8-B6E7-DCED916A87AF}" destId="{75624451-E174-4E95-BCC6-BA6A30D883B2}" srcOrd="0" destOrd="0" parTransId="{820D2435-5814-4D0B-A9B5-8D8EAF133D74}" sibTransId="{A1B774B7-9742-4734-8CA5-8861AB26DB26}"/>
    <dgm:cxn modelId="{59A8A961-9420-4732-82E4-18D0880C0C4C}" type="presOf" srcId="{8AB40556-9B89-4DE8-B6E7-DCED916A87AF}" destId="{EE9C80EC-4C37-4EC7-9F04-D4D9D82C0974}" srcOrd="0" destOrd="0" presId="urn:microsoft.com/office/officeart/2005/8/layout/hProcess3"/>
    <dgm:cxn modelId="{81396574-948D-4570-821E-234379E76A78}" type="presOf" srcId="{75624451-E174-4E95-BCC6-BA6A30D883B2}" destId="{1699FBDA-B211-43FA-88B4-A06CD9CD0339}" srcOrd="0" destOrd="0" presId="urn:microsoft.com/office/officeart/2005/8/layout/hProcess3"/>
    <dgm:cxn modelId="{94C7FB81-B101-4576-99AA-CC7359D258B3}" type="presParOf" srcId="{EE9C80EC-4C37-4EC7-9F04-D4D9D82C0974}" destId="{3E2C31BF-F0BF-4F30-9092-C5F348A8EBD6}" srcOrd="0" destOrd="0" presId="urn:microsoft.com/office/officeart/2005/8/layout/hProcess3"/>
    <dgm:cxn modelId="{5D4BB99A-BE16-4DC4-882A-1E47713968F0}" type="presParOf" srcId="{EE9C80EC-4C37-4EC7-9F04-D4D9D82C0974}" destId="{50307968-5F4A-4DDF-90D4-B1BAB4865A20}" srcOrd="1" destOrd="0" presId="urn:microsoft.com/office/officeart/2005/8/layout/hProcess3"/>
    <dgm:cxn modelId="{31656E21-C11C-475A-889B-E0BB0AF7EE08}" type="presParOf" srcId="{50307968-5F4A-4DDF-90D4-B1BAB4865A20}" destId="{3EAB56EC-3FE0-47A8-AD7B-B07BD849CAA1}" srcOrd="0" destOrd="0" presId="urn:microsoft.com/office/officeart/2005/8/layout/hProcess3"/>
    <dgm:cxn modelId="{50474DAE-69E7-4A73-966E-37518B270960}" type="presParOf" srcId="{50307968-5F4A-4DDF-90D4-B1BAB4865A20}" destId="{8995F5E6-FB43-4B3F-8F31-CB40B0DCBB30}" srcOrd="1" destOrd="0" presId="urn:microsoft.com/office/officeart/2005/8/layout/hProcess3"/>
    <dgm:cxn modelId="{F7683897-C0EC-4B8C-8E32-E4B5A2539061}" type="presParOf" srcId="{8995F5E6-FB43-4B3F-8F31-CB40B0DCBB30}" destId="{E9AC003C-CEAC-4915-B0AC-8277AD91A124}" srcOrd="0" destOrd="0" presId="urn:microsoft.com/office/officeart/2005/8/layout/hProcess3"/>
    <dgm:cxn modelId="{7593D42E-CC75-4797-B9CB-7C00B2AD4118}" type="presParOf" srcId="{8995F5E6-FB43-4B3F-8F31-CB40B0DCBB30}" destId="{1699FBDA-B211-43FA-88B4-A06CD9CD0339}" srcOrd="1" destOrd="0" presId="urn:microsoft.com/office/officeart/2005/8/layout/hProcess3"/>
    <dgm:cxn modelId="{A70519BE-378A-4EB7-BA53-6C73EC0C94F1}" type="presParOf" srcId="{8995F5E6-FB43-4B3F-8F31-CB40B0DCBB30}" destId="{515CF214-37DA-45DE-BA85-1480C19312C0}" srcOrd="2" destOrd="0" presId="urn:microsoft.com/office/officeart/2005/8/layout/hProcess3"/>
    <dgm:cxn modelId="{B629174A-56A8-4A36-A1AA-5DB0C3FD3C3D}" type="presParOf" srcId="{8995F5E6-FB43-4B3F-8F31-CB40B0DCBB30}" destId="{03270FEF-DFDB-459B-96DE-A22E2D175578}" srcOrd="3" destOrd="0" presId="urn:microsoft.com/office/officeart/2005/8/layout/hProcess3"/>
    <dgm:cxn modelId="{F505FB96-DF40-4137-AB04-5363C9040189}" type="presParOf" srcId="{50307968-5F4A-4DDF-90D4-B1BAB4865A20}" destId="{2B248054-8F30-47F1-AC86-D50F1C2521C5}" srcOrd="2" destOrd="0" presId="urn:microsoft.com/office/officeart/2005/8/layout/hProcess3"/>
    <dgm:cxn modelId="{364AEC82-F60E-4F96-940D-E43A8F970687}" type="presParOf" srcId="{50307968-5F4A-4DDF-90D4-B1BAB4865A20}" destId="{7DC7A241-3F0D-42B0-AC84-34E3EB88ECB7}" srcOrd="3" destOrd="0" presId="urn:microsoft.com/office/officeart/2005/8/layout/hProcess3"/>
    <dgm:cxn modelId="{8D06BF4A-F03A-4907-BDF7-6165D004D89F}" type="presParOf" srcId="{50307968-5F4A-4DDF-90D4-B1BAB4865A20}" destId="{0AF55F9C-D435-4B10-AF74-171E9203AC75}"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4A2758-14E2-4B46-A61E-212D0C3B2E73}"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8B758B21-EA81-479C-B51C-E20CDB304B62}">
      <dgm:prSet phldrT="[Text]" custT="1"/>
      <dgm:spPr/>
      <dgm:t>
        <a:bodyPr/>
        <a:lstStyle/>
        <a:p>
          <a:r>
            <a:rPr lang="en-US" sz="2800" b="1" dirty="0"/>
            <a:t>Outbreak Potential.</a:t>
          </a:r>
        </a:p>
      </dgm:t>
    </dgm:pt>
    <dgm:pt modelId="{D06C0AA7-2D0E-4DFB-9706-2B0BA4B8B8F4}" type="parTrans" cxnId="{A4CB0349-9C50-4B7F-B9D3-899BCDB0DCEC}">
      <dgm:prSet/>
      <dgm:spPr/>
      <dgm:t>
        <a:bodyPr/>
        <a:lstStyle/>
        <a:p>
          <a:endParaRPr lang="en-US" sz="2000" b="1"/>
        </a:p>
      </dgm:t>
    </dgm:pt>
    <dgm:pt modelId="{4D595D48-D7B1-4667-98F4-D1E99A88F49F}" type="sibTrans" cxnId="{A4CB0349-9C50-4B7F-B9D3-899BCDB0DCEC}">
      <dgm:prSet/>
      <dgm:spPr/>
      <dgm:t>
        <a:bodyPr/>
        <a:lstStyle/>
        <a:p>
          <a:endParaRPr lang="en-US" sz="2000" b="1"/>
        </a:p>
      </dgm:t>
    </dgm:pt>
    <dgm:pt modelId="{910B0FB1-2DE4-4C91-A23C-42EC2D85A287}">
      <dgm:prSet phldrT="[Text]" custT="1"/>
      <dgm:spPr/>
      <dgm:t>
        <a:bodyPr/>
        <a:lstStyle/>
        <a:p>
          <a:r>
            <a:rPr lang="en-US" sz="2800" b="1" dirty="0"/>
            <a:t>Location of Port.</a:t>
          </a:r>
        </a:p>
      </dgm:t>
    </dgm:pt>
    <dgm:pt modelId="{E99F0FDD-4842-4E08-A779-C4BEC2F09C92}" type="parTrans" cxnId="{6BE408B9-EA5A-4628-BCA2-0F5988EA7163}">
      <dgm:prSet/>
      <dgm:spPr/>
      <dgm:t>
        <a:bodyPr/>
        <a:lstStyle/>
        <a:p>
          <a:endParaRPr lang="en-US" sz="2000" b="1"/>
        </a:p>
      </dgm:t>
    </dgm:pt>
    <dgm:pt modelId="{82CC7406-2176-4057-B48C-BB642B788943}" type="sibTrans" cxnId="{6BE408B9-EA5A-4628-BCA2-0F5988EA7163}">
      <dgm:prSet/>
      <dgm:spPr/>
      <dgm:t>
        <a:bodyPr/>
        <a:lstStyle/>
        <a:p>
          <a:endParaRPr lang="en-US" sz="2000" b="1"/>
        </a:p>
      </dgm:t>
    </dgm:pt>
    <dgm:pt modelId="{749343AC-53F6-408B-9B83-57D6F1909332}">
      <dgm:prSet phldrT="[Text]" custT="1"/>
      <dgm:spPr/>
      <dgm:t>
        <a:bodyPr/>
        <a:lstStyle/>
        <a:p>
          <a:r>
            <a:rPr lang="en-US" sz="2800" b="1" dirty="0"/>
            <a:t>Location of Airport.</a:t>
          </a:r>
        </a:p>
      </dgm:t>
    </dgm:pt>
    <dgm:pt modelId="{0BF58170-88FB-4326-813E-D3E6EDBBF444}" type="parTrans" cxnId="{3670B7A4-F18B-44D1-A435-42B2123FF450}">
      <dgm:prSet/>
      <dgm:spPr/>
      <dgm:t>
        <a:bodyPr/>
        <a:lstStyle/>
        <a:p>
          <a:endParaRPr lang="en-US" sz="2000" b="1"/>
        </a:p>
      </dgm:t>
    </dgm:pt>
    <dgm:pt modelId="{EEB96E64-FFF6-4AF8-9DCB-CCED9F8DA438}" type="sibTrans" cxnId="{3670B7A4-F18B-44D1-A435-42B2123FF450}">
      <dgm:prSet/>
      <dgm:spPr/>
      <dgm:t>
        <a:bodyPr/>
        <a:lstStyle/>
        <a:p>
          <a:endParaRPr lang="en-US" sz="2000" b="1"/>
        </a:p>
      </dgm:t>
    </dgm:pt>
    <dgm:pt modelId="{4DC8561C-D7FB-44EE-80D9-09B9A07DAA1F}">
      <dgm:prSet phldrT="[Text]" custT="1"/>
      <dgm:spPr/>
      <dgm:t>
        <a:bodyPr/>
        <a:lstStyle/>
        <a:p>
          <a:r>
            <a:rPr lang="en-US" sz="2800" b="1" dirty="0"/>
            <a:t>Country’s Logistics Performance Index.</a:t>
          </a:r>
        </a:p>
      </dgm:t>
    </dgm:pt>
    <dgm:pt modelId="{64787751-1BFE-41F3-9A90-7D6BE13513F8}" type="parTrans" cxnId="{B6C90545-F3B3-4EED-9C76-A8CF5D654FA1}">
      <dgm:prSet/>
      <dgm:spPr/>
      <dgm:t>
        <a:bodyPr/>
        <a:lstStyle/>
        <a:p>
          <a:endParaRPr lang="en-US" sz="2000" b="1"/>
        </a:p>
      </dgm:t>
    </dgm:pt>
    <dgm:pt modelId="{61082B98-9012-4605-BB2F-2130F41E2759}" type="sibTrans" cxnId="{B6C90545-F3B3-4EED-9C76-A8CF5D654FA1}">
      <dgm:prSet/>
      <dgm:spPr/>
      <dgm:t>
        <a:bodyPr/>
        <a:lstStyle/>
        <a:p>
          <a:endParaRPr lang="en-US" sz="2000" b="1"/>
        </a:p>
      </dgm:t>
    </dgm:pt>
    <dgm:pt modelId="{5C65DCF4-C943-435A-A0F8-5426C577F0BA}" type="pres">
      <dgm:prSet presAssocID="{704A2758-14E2-4B46-A61E-212D0C3B2E73}" presName="Name0" presStyleCnt="0">
        <dgm:presLayoutVars>
          <dgm:chPref val="1"/>
          <dgm:dir/>
          <dgm:animOne val="branch"/>
          <dgm:animLvl val="lvl"/>
          <dgm:resizeHandles/>
        </dgm:presLayoutVars>
      </dgm:prSet>
      <dgm:spPr/>
    </dgm:pt>
    <dgm:pt modelId="{81D4F7C3-680A-4D67-A265-42437363C6F4}" type="pres">
      <dgm:prSet presAssocID="{8B758B21-EA81-479C-B51C-E20CDB304B62}" presName="vertOne" presStyleCnt="0"/>
      <dgm:spPr/>
    </dgm:pt>
    <dgm:pt modelId="{6D679880-DF7F-432D-BB0C-0AE5FBFE9A10}" type="pres">
      <dgm:prSet presAssocID="{8B758B21-EA81-479C-B51C-E20CDB304B62}" presName="txOne" presStyleLbl="node0" presStyleIdx="0" presStyleCnt="4">
        <dgm:presLayoutVars>
          <dgm:chPref val="3"/>
        </dgm:presLayoutVars>
      </dgm:prSet>
      <dgm:spPr/>
    </dgm:pt>
    <dgm:pt modelId="{900276A9-34CD-4E55-96F4-4F26AB2A32A3}" type="pres">
      <dgm:prSet presAssocID="{8B758B21-EA81-479C-B51C-E20CDB304B62}" presName="horzOne" presStyleCnt="0"/>
      <dgm:spPr/>
    </dgm:pt>
    <dgm:pt modelId="{A9B151D0-BC6A-439E-9830-7A379D465B8A}" type="pres">
      <dgm:prSet presAssocID="{4D595D48-D7B1-4667-98F4-D1E99A88F49F}" presName="sibSpaceOne" presStyleCnt="0"/>
      <dgm:spPr/>
    </dgm:pt>
    <dgm:pt modelId="{F9C38D4F-49EE-4CAB-BC14-CD33583795FD}" type="pres">
      <dgm:prSet presAssocID="{910B0FB1-2DE4-4C91-A23C-42EC2D85A287}" presName="vertOne" presStyleCnt="0"/>
      <dgm:spPr/>
    </dgm:pt>
    <dgm:pt modelId="{49009BD9-DFF4-4467-ACE9-9EE8448AC7C3}" type="pres">
      <dgm:prSet presAssocID="{910B0FB1-2DE4-4C91-A23C-42EC2D85A287}" presName="txOne" presStyleLbl="node0" presStyleIdx="1" presStyleCnt="4" custLinFactNeighborX="-941" custLinFactNeighborY="-12658">
        <dgm:presLayoutVars>
          <dgm:chPref val="3"/>
        </dgm:presLayoutVars>
      </dgm:prSet>
      <dgm:spPr/>
    </dgm:pt>
    <dgm:pt modelId="{81F22D69-A866-403D-9DE5-DDDEB675BD08}" type="pres">
      <dgm:prSet presAssocID="{910B0FB1-2DE4-4C91-A23C-42EC2D85A287}" presName="horzOne" presStyleCnt="0"/>
      <dgm:spPr/>
    </dgm:pt>
    <dgm:pt modelId="{CD37AE72-87BA-4312-A9B3-8AE7FCE1E88C}" type="pres">
      <dgm:prSet presAssocID="{82CC7406-2176-4057-B48C-BB642B788943}" presName="sibSpaceOne" presStyleCnt="0"/>
      <dgm:spPr/>
    </dgm:pt>
    <dgm:pt modelId="{06224D98-266A-4E0E-996E-D9C233C1E515}" type="pres">
      <dgm:prSet presAssocID="{749343AC-53F6-408B-9B83-57D6F1909332}" presName="vertOne" presStyleCnt="0"/>
      <dgm:spPr/>
    </dgm:pt>
    <dgm:pt modelId="{2F2E306E-8D14-49C4-B513-613BA0943B1E}" type="pres">
      <dgm:prSet presAssocID="{749343AC-53F6-408B-9B83-57D6F1909332}" presName="txOne" presStyleLbl="node0" presStyleIdx="2" presStyleCnt="4">
        <dgm:presLayoutVars>
          <dgm:chPref val="3"/>
        </dgm:presLayoutVars>
      </dgm:prSet>
      <dgm:spPr/>
    </dgm:pt>
    <dgm:pt modelId="{57640336-1F3B-47B3-8C8D-B7B9E33B32E7}" type="pres">
      <dgm:prSet presAssocID="{749343AC-53F6-408B-9B83-57D6F1909332}" presName="horzOne" presStyleCnt="0"/>
      <dgm:spPr/>
    </dgm:pt>
    <dgm:pt modelId="{AE221D29-8864-4873-B91B-0768F9594A34}" type="pres">
      <dgm:prSet presAssocID="{EEB96E64-FFF6-4AF8-9DCB-CCED9F8DA438}" presName="sibSpaceOne" presStyleCnt="0"/>
      <dgm:spPr/>
    </dgm:pt>
    <dgm:pt modelId="{2FBDF4A1-19F4-48FF-85A4-55A716E25B94}" type="pres">
      <dgm:prSet presAssocID="{4DC8561C-D7FB-44EE-80D9-09B9A07DAA1F}" presName="vertOne" presStyleCnt="0"/>
      <dgm:spPr/>
    </dgm:pt>
    <dgm:pt modelId="{4A986CE0-E289-422F-8462-03F18C4F7C3F}" type="pres">
      <dgm:prSet presAssocID="{4DC8561C-D7FB-44EE-80D9-09B9A07DAA1F}" presName="txOne" presStyleLbl="node0" presStyleIdx="3" presStyleCnt="4">
        <dgm:presLayoutVars>
          <dgm:chPref val="3"/>
        </dgm:presLayoutVars>
      </dgm:prSet>
      <dgm:spPr/>
    </dgm:pt>
    <dgm:pt modelId="{2079174C-8175-4820-BD85-7D3E6DBCC92E}" type="pres">
      <dgm:prSet presAssocID="{4DC8561C-D7FB-44EE-80D9-09B9A07DAA1F}" presName="horzOne" presStyleCnt="0"/>
      <dgm:spPr/>
    </dgm:pt>
  </dgm:ptLst>
  <dgm:cxnLst>
    <dgm:cxn modelId="{B6C90545-F3B3-4EED-9C76-A8CF5D654FA1}" srcId="{704A2758-14E2-4B46-A61E-212D0C3B2E73}" destId="{4DC8561C-D7FB-44EE-80D9-09B9A07DAA1F}" srcOrd="3" destOrd="0" parTransId="{64787751-1BFE-41F3-9A90-7D6BE13513F8}" sibTransId="{61082B98-9012-4605-BB2F-2130F41E2759}"/>
    <dgm:cxn modelId="{A4CB0349-9C50-4B7F-B9D3-899BCDB0DCEC}" srcId="{704A2758-14E2-4B46-A61E-212D0C3B2E73}" destId="{8B758B21-EA81-479C-B51C-E20CDB304B62}" srcOrd="0" destOrd="0" parTransId="{D06C0AA7-2D0E-4DFB-9706-2B0BA4B8B8F4}" sibTransId="{4D595D48-D7B1-4667-98F4-D1E99A88F49F}"/>
    <dgm:cxn modelId="{111E6854-1A59-4D38-9805-0FC1DEAA4D5C}" type="presOf" srcId="{704A2758-14E2-4B46-A61E-212D0C3B2E73}" destId="{5C65DCF4-C943-435A-A0F8-5426C577F0BA}" srcOrd="0" destOrd="0" presId="urn:microsoft.com/office/officeart/2005/8/layout/architecture"/>
    <dgm:cxn modelId="{AEC6D587-8BF2-4C32-A9DC-06A43701E143}" type="presOf" srcId="{910B0FB1-2DE4-4C91-A23C-42EC2D85A287}" destId="{49009BD9-DFF4-4467-ACE9-9EE8448AC7C3}" srcOrd="0" destOrd="0" presId="urn:microsoft.com/office/officeart/2005/8/layout/architecture"/>
    <dgm:cxn modelId="{2CE7AB8E-3E0F-4E58-BE14-DE999B3422BC}" type="presOf" srcId="{4DC8561C-D7FB-44EE-80D9-09B9A07DAA1F}" destId="{4A986CE0-E289-422F-8462-03F18C4F7C3F}" srcOrd="0" destOrd="0" presId="urn:microsoft.com/office/officeart/2005/8/layout/architecture"/>
    <dgm:cxn modelId="{3670B7A4-F18B-44D1-A435-42B2123FF450}" srcId="{704A2758-14E2-4B46-A61E-212D0C3B2E73}" destId="{749343AC-53F6-408B-9B83-57D6F1909332}" srcOrd="2" destOrd="0" parTransId="{0BF58170-88FB-4326-813E-D3E6EDBBF444}" sibTransId="{EEB96E64-FFF6-4AF8-9DCB-CCED9F8DA438}"/>
    <dgm:cxn modelId="{1CBAC3AC-BD23-46CE-B4E1-00EDCC81A21D}" type="presOf" srcId="{8B758B21-EA81-479C-B51C-E20CDB304B62}" destId="{6D679880-DF7F-432D-BB0C-0AE5FBFE9A10}" srcOrd="0" destOrd="0" presId="urn:microsoft.com/office/officeart/2005/8/layout/architecture"/>
    <dgm:cxn modelId="{6BE408B9-EA5A-4628-BCA2-0F5988EA7163}" srcId="{704A2758-14E2-4B46-A61E-212D0C3B2E73}" destId="{910B0FB1-2DE4-4C91-A23C-42EC2D85A287}" srcOrd="1" destOrd="0" parTransId="{E99F0FDD-4842-4E08-A779-C4BEC2F09C92}" sibTransId="{82CC7406-2176-4057-B48C-BB642B788943}"/>
    <dgm:cxn modelId="{2DDC3FD5-F231-4125-AA03-2F282C33A9D3}" type="presOf" srcId="{749343AC-53F6-408B-9B83-57D6F1909332}" destId="{2F2E306E-8D14-49C4-B513-613BA0943B1E}" srcOrd="0" destOrd="0" presId="urn:microsoft.com/office/officeart/2005/8/layout/architecture"/>
    <dgm:cxn modelId="{965ECBFF-6F0F-43DC-95BF-2F43BD8DA714}" type="presParOf" srcId="{5C65DCF4-C943-435A-A0F8-5426C577F0BA}" destId="{81D4F7C3-680A-4D67-A265-42437363C6F4}" srcOrd="0" destOrd="0" presId="urn:microsoft.com/office/officeart/2005/8/layout/architecture"/>
    <dgm:cxn modelId="{DAE14245-504A-44CB-AD22-7BBC667844EF}" type="presParOf" srcId="{81D4F7C3-680A-4D67-A265-42437363C6F4}" destId="{6D679880-DF7F-432D-BB0C-0AE5FBFE9A10}" srcOrd="0" destOrd="0" presId="urn:microsoft.com/office/officeart/2005/8/layout/architecture"/>
    <dgm:cxn modelId="{63593B4D-F903-498B-A67C-F96915A61242}" type="presParOf" srcId="{81D4F7C3-680A-4D67-A265-42437363C6F4}" destId="{900276A9-34CD-4E55-96F4-4F26AB2A32A3}" srcOrd="1" destOrd="0" presId="urn:microsoft.com/office/officeart/2005/8/layout/architecture"/>
    <dgm:cxn modelId="{D2114350-326F-43C5-A740-89A0B3CC8186}" type="presParOf" srcId="{5C65DCF4-C943-435A-A0F8-5426C577F0BA}" destId="{A9B151D0-BC6A-439E-9830-7A379D465B8A}" srcOrd="1" destOrd="0" presId="urn:microsoft.com/office/officeart/2005/8/layout/architecture"/>
    <dgm:cxn modelId="{DEF3D5FD-EC6F-41F7-A5F9-4BCB62E0719B}" type="presParOf" srcId="{5C65DCF4-C943-435A-A0F8-5426C577F0BA}" destId="{F9C38D4F-49EE-4CAB-BC14-CD33583795FD}" srcOrd="2" destOrd="0" presId="urn:microsoft.com/office/officeart/2005/8/layout/architecture"/>
    <dgm:cxn modelId="{D8416D82-E0A0-4F1F-B946-C8C1789089FA}" type="presParOf" srcId="{F9C38D4F-49EE-4CAB-BC14-CD33583795FD}" destId="{49009BD9-DFF4-4467-ACE9-9EE8448AC7C3}" srcOrd="0" destOrd="0" presId="urn:microsoft.com/office/officeart/2005/8/layout/architecture"/>
    <dgm:cxn modelId="{15DE7F80-9C6E-490F-A3E7-F395AEB87955}" type="presParOf" srcId="{F9C38D4F-49EE-4CAB-BC14-CD33583795FD}" destId="{81F22D69-A866-403D-9DE5-DDDEB675BD08}" srcOrd="1" destOrd="0" presId="urn:microsoft.com/office/officeart/2005/8/layout/architecture"/>
    <dgm:cxn modelId="{544A4624-2AB1-4F45-A55A-AB1C80111667}" type="presParOf" srcId="{5C65DCF4-C943-435A-A0F8-5426C577F0BA}" destId="{CD37AE72-87BA-4312-A9B3-8AE7FCE1E88C}" srcOrd="3" destOrd="0" presId="urn:microsoft.com/office/officeart/2005/8/layout/architecture"/>
    <dgm:cxn modelId="{E8D045D3-5140-4A48-8205-4EB6CAAC37C7}" type="presParOf" srcId="{5C65DCF4-C943-435A-A0F8-5426C577F0BA}" destId="{06224D98-266A-4E0E-996E-D9C233C1E515}" srcOrd="4" destOrd="0" presId="urn:microsoft.com/office/officeart/2005/8/layout/architecture"/>
    <dgm:cxn modelId="{78F2DB75-85C3-4C34-AA10-10023BC9C831}" type="presParOf" srcId="{06224D98-266A-4E0E-996E-D9C233C1E515}" destId="{2F2E306E-8D14-49C4-B513-613BA0943B1E}" srcOrd="0" destOrd="0" presId="urn:microsoft.com/office/officeart/2005/8/layout/architecture"/>
    <dgm:cxn modelId="{AD85766F-5F9A-4EA4-8C64-FC1F50EB64C9}" type="presParOf" srcId="{06224D98-266A-4E0E-996E-D9C233C1E515}" destId="{57640336-1F3B-47B3-8C8D-B7B9E33B32E7}" srcOrd="1" destOrd="0" presId="urn:microsoft.com/office/officeart/2005/8/layout/architecture"/>
    <dgm:cxn modelId="{5D5677C1-C5AE-466B-B1B9-08EE679329F3}" type="presParOf" srcId="{5C65DCF4-C943-435A-A0F8-5426C577F0BA}" destId="{AE221D29-8864-4873-B91B-0768F9594A34}" srcOrd="5" destOrd="0" presId="urn:microsoft.com/office/officeart/2005/8/layout/architecture"/>
    <dgm:cxn modelId="{76ED6DCA-AEA9-495B-9B8D-F85A8BA854FA}" type="presParOf" srcId="{5C65DCF4-C943-435A-A0F8-5426C577F0BA}" destId="{2FBDF4A1-19F4-48FF-85A4-55A716E25B94}" srcOrd="6" destOrd="0" presId="urn:microsoft.com/office/officeart/2005/8/layout/architecture"/>
    <dgm:cxn modelId="{1C3EAB04-D5CF-4E12-81BD-DE55A23B6C9D}" type="presParOf" srcId="{2FBDF4A1-19F4-48FF-85A4-55A716E25B94}" destId="{4A986CE0-E289-422F-8462-03F18C4F7C3F}" srcOrd="0" destOrd="0" presId="urn:microsoft.com/office/officeart/2005/8/layout/architecture"/>
    <dgm:cxn modelId="{9E72E91F-FB18-4076-BD46-9D14FD38CDE8}" type="presParOf" srcId="{2FBDF4A1-19F4-48FF-85A4-55A716E25B94}" destId="{2079174C-8175-4820-BD85-7D3E6DBCC92E}"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04A2758-14E2-4B46-A61E-212D0C3B2E73}"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8B758B21-EA81-479C-B51C-E20CDB304B62}">
      <dgm:prSet phldrT="[Text]" custT="1"/>
      <dgm:spPr/>
      <dgm:t>
        <a:bodyPr/>
        <a:lstStyle/>
        <a:p>
          <a:r>
            <a:rPr lang="en-US" sz="2000" b="1" dirty="0"/>
            <a:t>Outbreak Potential.</a:t>
          </a:r>
        </a:p>
      </dgm:t>
    </dgm:pt>
    <dgm:pt modelId="{D06C0AA7-2D0E-4DFB-9706-2B0BA4B8B8F4}" type="parTrans" cxnId="{A4CB0349-9C50-4B7F-B9D3-899BCDB0DCEC}">
      <dgm:prSet/>
      <dgm:spPr/>
      <dgm:t>
        <a:bodyPr/>
        <a:lstStyle/>
        <a:p>
          <a:endParaRPr lang="en-US" sz="1600" b="1"/>
        </a:p>
      </dgm:t>
    </dgm:pt>
    <dgm:pt modelId="{4D595D48-D7B1-4667-98F4-D1E99A88F49F}" type="sibTrans" cxnId="{A4CB0349-9C50-4B7F-B9D3-899BCDB0DCEC}">
      <dgm:prSet/>
      <dgm:spPr/>
      <dgm:t>
        <a:bodyPr/>
        <a:lstStyle/>
        <a:p>
          <a:endParaRPr lang="en-US" sz="1600" b="1"/>
        </a:p>
      </dgm:t>
    </dgm:pt>
    <dgm:pt modelId="{910B0FB1-2DE4-4C91-A23C-42EC2D85A287}">
      <dgm:prSet phldrT="[Text]" custT="1"/>
      <dgm:spPr/>
      <dgm:t>
        <a:bodyPr/>
        <a:lstStyle/>
        <a:p>
          <a:r>
            <a:rPr lang="en-US" sz="2000" b="1" dirty="0"/>
            <a:t>Location of Port.</a:t>
          </a:r>
        </a:p>
      </dgm:t>
    </dgm:pt>
    <dgm:pt modelId="{E99F0FDD-4842-4E08-A779-C4BEC2F09C92}" type="parTrans" cxnId="{6BE408B9-EA5A-4628-BCA2-0F5988EA7163}">
      <dgm:prSet/>
      <dgm:spPr/>
      <dgm:t>
        <a:bodyPr/>
        <a:lstStyle/>
        <a:p>
          <a:endParaRPr lang="en-US" sz="1600" b="1"/>
        </a:p>
      </dgm:t>
    </dgm:pt>
    <dgm:pt modelId="{82CC7406-2176-4057-B48C-BB642B788943}" type="sibTrans" cxnId="{6BE408B9-EA5A-4628-BCA2-0F5988EA7163}">
      <dgm:prSet/>
      <dgm:spPr/>
      <dgm:t>
        <a:bodyPr/>
        <a:lstStyle/>
        <a:p>
          <a:endParaRPr lang="en-US" sz="1600" b="1"/>
        </a:p>
      </dgm:t>
    </dgm:pt>
    <dgm:pt modelId="{749343AC-53F6-408B-9B83-57D6F1909332}">
      <dgm:prSet phldrT="[Text]" custT="1"/>
      <dgm:spPr/>
      <dgm:t>
        <a:bodyPr/>
        <a:lstStyle/>
        <a:p>
          <a:r>
            <a:rPr lang="en-US" sz="2000" b="1" dirty="0"/>
            <a:t>Location of Airport.</a:t>
          </a:r>
        </a:p>
      </dgm:t>
    </dgm:pt>
    <dgm:pt modelId="{0BF58170-88FB-4326-813E-D3E6EDBBF444}" type="parTrans" cxnId="{3670B7A4-F18B-44D1-A435-42B2123FF450}">
      <dgm:prSet/>
      <dgm:spPr/>
      <dgm:t>
        <a:bodyPr/>
        <a:lstStyle/>
        <a:p>
          <a:endParaRPr lang="en-US" sz="1600" b="1"/>
        </a:p>
      </dgm:t>
    </dgm:pt>
    <dgm:pt modelId="{EEB96E64-FFF6-4AF8-9DCB-CCED9F8DA438}" type="sibTrans" cxnId="{3670B7A4-F18B-44D1-A435-42B2123FF450}">
      <dgm:prSet/>
      <dgm:spPr/>
      <dgm:t>
        <a:bodyPr/>
        <a:lstStyle/>
        <a:p>
          <a:endParaRPr lang="en-US" sz="1600" b="1"/>
        </a:p>
      </dgm:t>
    </dgm:pt>
    <dgm:pt modelId="{4DC8561C-D7FB-44EE-80D9-09B9A07DAA1F}">
      <dgm:prSet phldrT="[Text]" custT="1"/>
      <dgm:spPr/>
      <dgm:t>
        <a:bodyPr/>
        <a:lstStyle/>
        <a:p>
          <a:r>
            <a:rPr lang="en-US" sz="2000" b="1" dirty="0"/>
            <a:t>Country’s Logistics Performance Index.</a:t>
          </a:r>
        </a:p>
      </dgm:t>
    </dgm:pt>
    <dgm:pt modelId="{64787751-1BFE-41F3-9A90-7D6BE13513F8}" type="parTrans" cxnId="{B6C90545-F3B3-4EED-9C76-A8CF5D654FA1}">
      <dgm:prSet/>
      <dgm:spPr/>
      <dgm:t>
        <a:bodyPr/>
        <a:lstStyle/>
        <a:p>
          <a:endParaRPr lang="en-US" sz="1600" b="1"/>
        </a:p>
      </dgm:t>
    </dgm:pt>
    <dgm:pt modelId="{61082B98-9012-4605-BB2F-2130F41E2759}" type="sibTrans" cxnId="{B6C90545-F3B3-4EED-9C76-A8CF5D654FA1}">
      <dgm:prSet/>
      <dgm:spPr/>
      <dgm:t>
        <a:bodyPr/>
        <a:lstStyle/>
        <a:p>
          <a:endParaRPr lang="en-US" sz="1600" b="1"/>
        </a:p>
      </dgm:t>
    </dgm:pt>
    <dgm:pt modelId="{5C65DCF4-C943-435A-A0F8-5426C577F0BA}" type="pres">
      <dgm:prSet presAssocID="{704A2758-14E2-4B46-A61E-212D0C3B2E73}" presName="Name0" presStyleCnt="0">
        <dgm:presLayoutVars>
          <dgm:chPref val="1"/>
          <dgm:dir/>
          <dgm:animOne val="branch"/>
          <dgm:animLvl val="lvl"/>
          <dgm:resizeHandles/>
        </dgm:presLayoutVars>
      </dgm:prSet>
      <dgm:spPr/>
    </dgm:pt>
    <dgm:pt modelId="{81D4F7C3-680A-4D67-A265-42437363C6F4}" type="pres">
      <dgm:prSet presAssocID="{8B758B21-EA81-479C-B51C-E20CDB304B62}" presName="vertOne" presStyleCnt="0"/>
      <dgm:spPr/>
    </dgm:pt>
    <dgm:pt modelId="{6D679880-DF7F-432D-BB0C-0AE5FBFE9A10}" type="pres">
      <dgm:prSet presAssocID="{8B758B21-EA81-479C-B51C-E20CDB304B62}" presName="txOne" presStyleLbl="node0" presStyleIdx="0" presStyleCnt="4">
        <dgm:presLayoutVars>
          <dgm:chPref val="3"/>
        </dgm:presLayoutVars>
      </dgm:prSet>
      <dgm:spPr/>
    </dgm:pt>
    <dgm:pt modelId="{900276A9-34CD-4E55-96F4-4F26AB2A32A3}" type="pres">
      <dgm:prSet presAssocID="{8B758B21-EA81-479C-B51C-E20CDB304B62}" presName="horzOne" presStyleCnt="0"/>
      <dgm:spPr/>
    </dgm:pt>
    <dgm:pt modelId="{A9B151D0-BC6A-439E-9830-7A379D465B8A}" type="pres">
      <dgm:prSet presAssocID="{4D595D48-D7B1-4667-98F4-D1E99A88F49F}" presName="sibSpaceOne" presStyleCnt="0"/>
      <dgm:spPr/>
    </dgm:pt>
    <dgm:pt modelId="{F9C38D4F-49EE-4CAB-BC14-CD33583795FD}" type="pres">
      <dgm:prSet presAssocID="{910B0FB1-2DE4-4C91-A23C-42EC2D85A287}" presName="vertOne" presStyleCnt="0"/>
      <dgm:spPr/>
    </dgm:pt>
    <dgm:pt modelId="{49009BD9-DFF4-4467-ACE9-9EE8448AC7C3}" type="pres">
      <dgm:prSet presAssocID="{910B0FB1-2DE4-4C91-A23C-42EC2D85A287}" presName="txOne" presStyleLbl="node0" presStyleIdx="1" presStyleCnt="4" custLinFactNeighborX="-941" custLinFactNeighborY="-12658">
        <dgm:presLayoutVars>
          <dgm:chPref val="3"/>
        </dgm:presLayoutVars>
      </dgm:prSet>
      <dgm:spPr/>
    </dgm:pt>
    <dgm:pt modelId="{81F22D69-A866-403D-9DE5-DDDEB675BD08}" type="pres">
      <dgm:prSet presAssocID="{910B0FB1-2DE4-4C91-A23C-42EC2D85A287}" presName="horzOne" presStyleCnt="0"/>
      <dgm:spPr/>
    </dgm:pt>
    <dgm:pt modelId="{CD37AE72-87BA-4312-A9B3-8AE7FCE1E88C}" type="pres">
      <dgm:prSet presAssocID="{82CC7406-2176-4057-B48C-BB642B788943}" presName="sibSpaceOne" presStyleCnt="0"/>
      <dgm:spPr/>
    </dgm:pt>
    <dgm:pt modelId="{06224D98-266A-4E0E-996E-D9C233C1E515}" type="pres">
      <dgm:prSet presAssocID="{749343AC-53F6-408B-9B83-57D6F1909332}" presName="vertOne" presStyleCnt="0"/>
      <dgm:spPr/>
    </dgm:pt>
    <dgm:pt modelId="{2F2E306E-8D14-49C4-B513-613BA0943B1E}" type="pres">
      <dgm:prSet presAssocID="{749343AC-53F6-408B-9B83-57D6F1909332}" presName="txOne" presStyleLbl="node0" presStyleIdx="2" presStyleCnt="4">
        <dgm:presLayoutVars>
          <dgm:chPref val="3"/>
        </dgm:presLayoutVars>
      </dgm:prSet>
      <dgm:spPr/>
    </dgm:pt>
    <dgm:pt modelId="{57640336-1F3B-47B3-8C8D-B7B9E33B32E7}" type="pres">
      <dgm:prSet presAssocID="{749343AC-53F6-408B-9B83-57D6F1909332}" presName="horzOne" presStyleCnt="0"/>
      <dgm:spPr/>
    </dgm:pt>
    <dgm:pt modelId="{AE221D29-8864-4873-B91B-0768F9594A34}" type="pres">
      <dgm:prSet presAssocID="{EEB96E64-FFF6-4AF8-9DCB-CCED9F8DA438}" presName="sibSpaceOne" presStyleCnt="0"/>
      <dgm:spPr/>
    </dgm:pt>
    <dgm:pt modelId="{2FBDF4A1-19F4-48FF-85A4-55A716E25B94}" type="pres">
      <dgm:prSet presAssocID="{4DC8561C-D7FB-44EE-80D9-09B9A07DAA1F}" presName="vertOne" presStyleCnt="0"/>
      <dgm:spPr/>
    </dgm:pt>
    <dgm:pt modelId="{4A986CE0-E289-422F-8462-03F18C4F7C3F}" type="pres">
      <dgm:prSet presAssocID="{4DC8561C-D7FB-44EE-80D9-09B9A07DAA1F}" presName="txOne" presStyleLbl="node0" presStyleIdx="3" presStyleCnt="4">
        <dgm:presLayoutVars>
          <dgm:chPref val="3"/>
        </dgm:presLayoutVars>
      </dgm:prSet>
      <dgm:spPr/>
    </dgm:pt>
    <dgm:pt modelId="{2079174C-8175-4820-BD85-7D3E6DBCC92E}" type="pres">
      <dgm:prSet presAssocID="{4DC8561C-D7FB-44EE-80D9-09B9A07DAA1F}" presName="horzOne" presStyleCnt="0"/>
      <dgm:spPr/>
    </dgm:pt>
  </dgm:ptLst>
  <dgm:cxnLst>
    <dgm:cxn modelId="{B6C90545-F3B3-4EED-9C76-A8CF5D654FA1}" srcId="{704A2758-14E2-4B46-A61E-212D0C3B2E73}" destId="{4DC8561C-D7FB-44EE-80D9-09B9A07DAA1F}" srcOrd="3" destOrd="0" parTransId="{64787751-1BFE-41F3-9A90-7D6BE13513F8}" sibTransId="{61082B98-9012-4605-BB2F-2130F41E2759}"/>
    <dgm:cxn modelId="{A4CB0349-9C50-4B7F-B9D3-899BCDB0DCEC}" srcId="{704A2758-14E2-4B46-A61E-212D0C3B2E73}" destId="{8B758B21-EA81-479C-B51C-E20CDB304B62}" srcOrd="0" destOrd="0" parTransId="{D06C0AA7-2D0E-4DFB-9706-2B0BA4B8B8F4}" sibTransId="{4D595D48-D7B1-4667-98F4-D1E99A88F49F}"/>
    <dgm:cxn modelId="{111E6854-1A59-4D38-9805-0FC1DEAA4D5C}" type="presOf" srcId="{704A2758-14E2-4B46-A61E-212D0C3B2E73}" destId="{5C65DCF4-C943-435A-A0F8-5426C577F0BA}" srcOrd="0" destOrd="0" presId="urn:microsoft.com/office/officeart/2005/8/layout/architecture"/>
    <dgm:cxn modelId="{AEC6D587-8BF2-4C32-A9DC-06A43701E143}" type="presOf" srcId="{910B0FB1-2DE4-4C91-A23C-42EC2D85A287}" destId="{49009BD9-DFF4-4467-ACE9-9EE8448AC7C3}" srcOrd="0" destOrd="0" presId="urn:microsoft.com/office/officeart/2005/8/layout/architecture"/>
    <dgm:cxn modelId="{2CE7AB8E-3E0F-4E58-BE14-DE999B3422BC}" type="presOf" srcId="{4DC8561C-D7FB-44EE-80D9-09B9A07DAA1F}" destId="{4A986CE0-E289-422F-8462-03F18C4F7C3F}" srcOrd="0" destOrd="0" presId="urn:microsoft.com/office/officeart/2005/8/layout/architecture"/>
    <dgm:cxn modelId="{3670B7A4-F18B-44D1-A435-42B2123FF450}" srcId="{704A2758-14E2-4B46-A61E-212D0C3B2E73}" destId="{749343AC-53F6-408B-9B83-57D6F1909332}" srcOrd="2" destOrd="0" parTransId="{0BF58170-88FB-4326-813E-D3E6EDBBF444}" sibTransId="{EEB96E64-FFF6-4AF8-9DCB-CCED9F8DA438}"/>
    <dgm:cxn modelId="{1CBAC3AC-BD23-46CE-B4E1-00EDCC81A21D}" type="presOf" srcId="{8B758B21-EA81-479C-B51C-E20CDB304B62}" destId="{6D679880-DF7F-432D-BB0C-0AE5FBFE9A10}" srcOrd="0" destOrd="0" presId="urn:microsoft.com/office/officeart/2005/8/layout/architecture"/>
    <dgm:cxn modelId="{6BE408B9-EA5A-4628-BCA2-0F5988EA7163}" srcId="{704A2758-14E2-4B46-A61E-212D0C3B2E73}" destId="{910B0FB1-2DE4-4C91-A23C-42EC2D85A287}" srcOrd="1" destOrd="0" parTransId="{E99F0FDD-4842-4E08-A779-C4BEC2F09C92}" sibTransId="{82CC7406-2176-4057-B48C-BB642B788943}"/>
    <dgm:cxn modelId="{2DDC3FD5-F231-4125-AA03-2F282C33A9D3}" type="presOf" srcId="{749343AC-53F6-408B-9B83-57D6F1909332}" destId="{2F2E306E-8D14-49C4-B513-613BA0943B1E}" srcOrd="0" destOrd="0" presId="urn:microsoft.com/office/officeart/2005/8/layout/architecture"/>
    <dgm:cxn modelId="{965ECBFF-6F0F-43DC-95BF-2F43BD8DA714}" type="presParOf" srcId="{5C65DCF4-C943-435A-A0F8-5426C577F0BA}" destId="{81D4F7C3-680A-4D67-A265-42437363C6F4}" srcOrd="0" destOrd="0" presId="urn:microsoft.com/office/officeart/2005/8/layout/architecture"/>
    <dgm:cxn modelId="{DAE14245-504A-44CB-AD22-7BBC667844EF}" type="presParOf" srcId="{81D4F7C3-680A-4D67-A265-42437363C6F4}" destId="{6D679880-DF7F-432D-BB0C-0AE5FBFE9A10}" srcOrd="0" destOrd="0" presId="urn:microsoft.com/office/officeart/2005/8/layout/architecture"/>
    <dgm:cxn modelId="{63593B4D-F903-498B-A67C-F96915A61242}" type="presParOf" srcId="{81D4F7C3-680A-4D67-A265-42437363C6F4}" destId="{900276A9-34CD-4E55-96F4-4F26AB2A32A3}" srcOrd="1" destOrd="0" presId="urn:microsoft.com/office/officeart/2005/8/layout/architecture"/>
    <dgm:cxn modelId="{D2114350-326F-43C5-A740-89A0B3CC8186}" type="presParOf" srcId="{5C65DCF4-C943-435A-A0F8-5426C577F0BA}" destId="{A9B151D0-BC6A-439E-9830-7A379D465B8A}" srcOrd="1" destOrd="0" presId="urn:microsoft.com/office/officeart/2005/8/layout/architecture"/>
    <dgm:cxn modelId="{DEF3D5FD-EC6F-41F7-A5F9-4BCB62E0719B}" type="presParOf" srcId="{5C65DCF4-C943-435A-A0F8-5426C577F0BA}" destId="{F9C38D4F-49EE-4CAB-BC14-CD33583795FD}" srcOrd="2" destOrd="0" presId="urn:microsoft.com/office/officeart/2005/8/layout/architecture"/>
    <dgm:cxn modelId="{D8416D82-E0A0-4F1F-B946-C8C1789089FA}" type="presParOf" srcId="{F9C38D4F-49EE-4CAB-BC14-CD33583795FD}" destId="{49009BD9-DFF4-4467-ACE9-9EE8448AC7C3}" srcOrd="0" destOrd="0" presId="urn:microsoft.com/office/officeart/2005/8/layout/architecture"/>
    <dgm:cxn modelId="{15DE7F80-9C6E-490F-A3E7-F395AEB87955}" type="presParOf" srcId="{F9C38D4F-49EE-4CAB-BC14-CD33583795FD}" destId="{81F22D69-A866-403D-9DE5-DDDEB675BD08}" srcOrd="1" destOrd="0" presId="urn:microsoft.com/office/officeart/2005/8/layout/architecture"/>
    <dgm:cxn modelId="{544A4624-2AB1-4F45-A55A-AB1C80111667}" type="presParOf" srcId="{5C65DCF4-C943-435A-A0F8-5426C577F0BA}" destId="{CD37AE72-87BA-4312-A9B3-8AE7FCE1E88C}" srcOrd="3" destOrd="0" presId="urn:microsoft.com/office/officeart/2005/8/layout/architecture"/>
    <dgm:cxn modelId="{E8D045D3-5140-4A48-8205-4EB6CAAC37C7}" type="presParOf" srcId="{5C65DCF4-C943-435A-A0F8-5426C577F0BA}" destId="{06224D98-266A-4E0E-996E-D9C233C1E515}" srcOrd="4" destOrd="0" presId="urn:microsoft.com/office/officeart/2005/8/layout/architecture"/>
    <dgm:cxn modelId="{78F2DB75-85C3-4C34-AA10-10023BC9C831}" type="presParOf" srcId="{06224D98-266A-4E0E-996E-D9C233C1E515}" destId="{2F2E306E-8D14-49C4-B513-613BA0943B1E}" srcOrd="0" destOrd="0" presId="urn:microsoft.com/office/officeart/2005/8/layout/architecture"/>
    <dgm:cxn modelId="{AD85766F-5F9A-4EA4-8C64-FC1F50EB64C9}" type="presParOf" srcId="{06224D98-266A-4E0E-996E-D9C233C1E515}" destId="{57640336-1F3B-47B3-8C8D-B7B9E33B32E7}" srcOrd="1" destOrd="0" presId="urn:microsoft.com/office/officeart/2005/8/layout/architecture"/>
    <dgm:cxn modelId="{5D5677C1-C5AE-466B-B1B9-08EE679329F3}" type="presParOf" srcId="{5C65DCF4-C943-435A-A0F8-5426C577F0BA}" destId="{AE221D29-8864-4873-B91B-0768F9594A34}" srcOrd="5" destOrd="0" presId="urn:microsoft.com/office/officeart/2005/8/layout/architecture"/>
    <dgm:cxn modelId="{76ED6DCA-AEA9-495B-9B8D-F85A8BA854FA}" type="presParOf" srcId="{5C65DCF4-C943-435A-A0F8-5426C577F0BA}" destId="{2FBDF4A1-19F4-48FF-85A4-55A716E25B94}" srcOrd="6" destOrd="0" presId="urn:microsoft.com/office/officeart/2005/8/layout/architecture"/>
    <dgm:cxn modelId="{1C3EAB04-D5CF-4E12-81BD-DE55A23B6C9D}" type="presParOf" srcId="{2FBDF4A1-19F4-48FF-85A4-55A716E25B94}" destId="{4A986CE0-E289-422F-8462-03F18C4F7C3F}" srcOrd="0" destOrd="0" presId="urn:microsoft.com/office/officeart/2005/8/layout/architecture"/>
    <dgm:cxn modelId="{9E72E91F-FB18-4076-BD46-9D14FD38CDE8}" type="presParOf" srcId="{2FBDF4A1-19F4-48FF-85A4-55A716E25B94}" destId="{2079174C-8175-4820-BD85-7D3E6DBCC92E}"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4A2758-14E2-4B46-A61E-212D0C3B2E73}"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8B758B21-EA81-479C-B51C-E20CDB304B62}">
      <dgm:prSet phldrT="[Text]" custT="1"/>
      <dgm:spPr/>
      <dgm:t>
        <a:bodyPr/>
        <a:lstStyle/>
        <a:p>
          <a:r>
            <a:rPr lang="en-US" sz="2000" b="1" dirty="0"/>
            <a:t>Outbreak Potential.</a:t>
          </a:r>
        </a:p>
      </dgm:t>
    </dgm:pt>
    <dgm:pt modelId="{D06C0AA7-2D0E-4DFB-9706-2B0BA4B8B8F4}" type="parTrans" cxnId="{A4CB0349-9C50-4B7F-B9D3-899BCDB0DCEC}">
      <dgm:prSet/>
      <dgm:spPr/>
      <dgm:t>
        <a:bodyPr/>
        <a:lstStyle/>
        <a:p>
          <a:endParaRPr lang="en-US" sz="1600" b="1"/>
        </a:p>
      </dgm:t>
    </dgm:pt>
    <dgm:pt modelId="{4D595D48-D7B1-4667-98F4-D1E99A88F49F}" type="sibTrans" cxnId="{A4CB0349-9C50-4B7F-B9D3-899BCDB0DCEC}">
      <dgm:prSet/>
      <dgm:spPr/>
      <dgm:t>
        <a:bodyPr/>
        <a:lstStyle/>
        <a:p>
          <a:endParaRPr lang="en-US" sz="1600" b="1"/>
        </a:p>
      </dgm:t>
    </dgm:pt>
    <dgm:pt modelId="{910B0FB1-2DE4-4C91-A23C-42EC2D85A287}">
      <dgm:prSet phldrT="[Text]" custT="1"/>
      <dgm:spPr/>
      <dgm:t>
        <a:bodyPr/>
        <a:lstStyle/>
        <a:p>
          <a:r>
            <a:rPr lang="en-US" sz="2000" b="1" dirty="0"/>
            <a:t>Location of Port.</a:t>
          </a:r>
        </a:p>
      </dgm:t>
    </dgm:pt>
    <dgm:pt modelId="{E99F0FDD-4842-4E08-A779-C4BEC2F09C92}" type="parTrans" cxnId="{6BE408B9-EA5A-4628-BCA2-0F5988EA7163}">
      <dgm:prSet/>
      <dgm:spPr/>
      <dgm:t>
        <a:bodyPr/>
        <a:lstStyle/>
        <a:p>
          <a:endParaRPr lang="en-US" sz="1600" b="1"/>
        </a:p>
      </dgm:t>
    </dgm:pt>
    <dgm:pt modelId="{82CC7406-2176-4057-B48C-BB642B788943}" type="sibTrans" cxnId="{6BE408B9-EA5A-4628-BCA2-0F5988EA7163}">
      <dgm:prSet/>
      <dgm:spPr/>
      <dgm:t>
        <a:bodyPr/>
        <a:lstStyle/>
        <a:p>
          <a:endParaRPr lang="en-US" sz="1600" b="1"/>
        </a:p>
      </dgm:t>
    </dgm:pt>
    <dgm:pt modelId="{749343AC-53F6-408B-9B83-57D6F1909332}">
      <dgm:prSet phldrT="[Text]" custT="1"/>
      <dgm:spPr/>
      <dgm:t>
        <a:bodyPr/>
        <a:lstStyle/>
        <a:p>
          <a:r>
            <a:rPr lang="en-US" sz="2000" b="1" dirty="0"/>
            <a:t>Location of Airport.</a:t>
          </a:r>
        </a:p>
      </dgm:t>
    </dgm:pt>
    <dgm:pt modelId="{0BF58170-88FB-4326-813E-D3E6EDBBF444}" type="parTrans" cxnId="{3670B7A4-F18B-44D1-A435-42B2123FF450}">
      <dgm:prSet/>
      <dgm:spPr/>
      <dgm:t>
        <a:bodyPr/>
        <a:lstStyle/>
        <a:p>
          <a:endParaRPr lang="en-US" sz="1600" b="1"/>
        </a:p>
      </dgm:t>
    </dgm:pt>
    <dgm:pt modelId="{EEB96E64-FFF6-4AF8-9DCB-CCED9F8DA438}" type="sibTrans" cxnId="{3670B7A4-F18B-44D1-A435-42B2123FF450}">
      <dgm:prSet/>
      <dgm:spPr/>
      <dgm:t>
        <a:bodyPr/>
        <a:lstStyle/>
        <a:p>
          <a:endParaRPr lang="en-US" sz="1600" b="1"/>
        </a:p>
      </dgm:t>
    </dgm:pt>
    <dgm:pt modelId="{4DC8561C-D7FB-44EE-80D9-09B9A07DAA1F}">
      <dgm:prSet phldrT="[Text]" custT="1"/>
      <dgm:spPr/>
      <dgm:t>
        <a:bodyPr/>
        <a:lstStyle/>
        <a:p>
          <a:r>
            <a:rPr lang="en-US" sz="2000" b="1" dirty="0"/>
            <a:t>Country’s Logistics Performance Index.</a:t>
          </a:r>
        </a:p>
      </dgm:t>
    </dgm:pt>
    <dgm:pt modelId="{64787751-1BFE-41F3-9A90-7D6BE13513F8}" type="parTrans" cxnId="{B6C90545-F3B3-4EED-9C76-A8CF5D654FA1}">
      <dgm:prSet/>
      <dgm:spPr/>
      <dgm:t>
        <a:bodyPr/>
        <a:lstStyle/>
        <a:p>
          <a:endParaRPr lang="en-US" sz="1600" b="1"/>
        </a:p>
      </dgm:t>
    </dgm:pt>
    <dgm:pt modelId="{61082B98-9012-4605-BB2F-2130F41E2759}" type="sibTrans" cxnId="{B6C90545-F3B3-4EED-9C76-A8CF5D654FA1}">
      <dgm:prSet/>
      <dgm:spPr/>
      <dgm:t>
        <a:bodyPr/>
        <a:lstStyle/>
        <a:p>
          <a:endParaRPr lang="en-US" sz="1600" b="1"/>
        </a:p>
      </dgm:t>
    </dgm:pt>
    <dgm:pt modelId="{5C65DCF4-C943-435A-A0F8-5426C577F0BA}" type="pres">
      <dgm:prSet presAssocID="{704A2758-14E2-4B46-A61E-212D0C3B2E73}" presName="Name0" presStyleCnt="0">
        <dgm:presLayoutVars>
          <dgm:chPref val="1"/>
          <dgm:dir/>
          <dgm:animOne val="branch"/>
          <dgm:animLvl val="lvl"/>
          <dgm:resizeHandles/>
        </dgm:presLayoutVars>
      </dgm:prSet>
      <dgm:spPr/>
    </dgm:pt>
    <dgm:pt modelId="{81D4F7C3-680A-4D67-A265-42437363C6F4}" type="pres">
      <dgm:prSet presAssocID="{8B758B21-EA81-479C-B51C-E20CDB304B62}" presName="vertOne" presStyleCnt="0"/>
      <dgm:spPr/>
    </dgm:pt>
    <dgm:pt modelId="{6D679880-DF7F-432D-BB0C-0AE5FBFE9A10}" type="pres">
      <dgm:prSet presAssocID="{8B758B21-EA81-479C-B51C-E20CDB304B62}" presName="txOne" presStyleLbl="node0" presStyleIdx="0" presStyleCnt="4">
        <dgm:presLayoutVars>
          <dgm:chPref val="3"/>
        </dgm:presLayoutVars>
      </dgm:prSet>
      <dgm:spPr/>
    </dgm:pt>
    <dgm:pt modelId="{900276A9-34CD-4E55-96F4-4F26AB2A32A3}" type="pres">
      <dgm:prSet presAssocID="{8B758B21-EA81-479C-B51C-E20CDB304B62}" presName="horzOne" presStyleCnt="0"/>
      <dgm:spPr/>
    </dgm:pt>
    <dgm:pt modelId="{A9B151D0-BC6A-439E-9830-7A379D465B8A}" type="pres">
      <dgm:prSet presAssocID="{4D595D48-D7B1-4667-98F4-D1E99A88F49F}" presName="sibSpaceOne" presStyleCnt="0"/>
      <dgm:spPr/>
    </dgm:pt>
    <dgm:pt modelId="{F9C38D4F-49EE-4CAB-BC14-CD33583795FD}" type="pres">
      <dgm:prSet presAssocID="{910B0FB1-2DE4-4C91-A23C-42EC2D85A287}" presName="vertOne" presStyleCnt="0"/>
      <dgm:spPr/>
    </dgm:pt>
    <dgm:pt modelId="{49009BD9-DFF4-4467-ACE9-9EE8448AC7C3}" type="pres">
      <dgm:prSet presAssocID="{910B0FB1-2DE4-4C91-A23C-42EC2D85A287}" presName="txOne" presStyleLbl="node0" presStyleIdx="1" presStyleCnt="4" custLinFactNeighborX="-941" custLinFactNeighborY="-12658">
        <dgm:presLayoutVars>
          <dgm:chPref val="3"/>
        </dgm:presLayoutVars>
      </dgm:prSet>
      <dgm:spPr/>
    </dgm:pt>
    <dgm:pt modelId="{81F22D69-A866-403D-9DE5-DDDEB675BD08}" type="pres">
      <dgm:prSet presAssocID="{910B0FB1-2DE4-4C91-A23C-42EC2D85A287}" presName="horzOne" presStyleCnt="0"/>
      <dgm:spPr/>
    </dgm:pt>
    <dgm:pt modelId="{CD37AE72-87BA-4312-A9B3-8AE7FCE1E88C}" type="pres">
      <dgm:prSet presAssocID="{82CC7406-2176-4057-B48C-BB642B788943}" presName="sibSpaceOne" presStyleCnt="0"/>
      <dgm:spPr/>
    </dgm:pt>
    <dgm:pt modelId="{06224D98-266A-4E0E-996E-D9C233C1E515}" type="pres">
      <dgm:prSet presAssocID="{749343AC-53F6-408B-9B83-57D6F1909332}" presName="vertOne" presStyleCnt="0"/>
      <dgm:spPr/>
    </dgm:pt>
    <dgm:pt modelId="{2F2E306E-8D14-49C4-B513-613BA0943B1E}" type="pres">
      <dgm:prSet presAssocID="{749343AC-53F6-408B-9B83-57D6F1909332}" presName="txOne" presStyleLbl="node0" presStyleIdx="2" presStyleCnt="4">
        <dgm:presLayoutVars>
          <dgm:chPref val="3"/>
        </dgm:presLayoutVars>
      </dgm:prSet>
      <dgm:spPr/>
    </dgm:pt>
    <dgm:pt modelId="{57640336-1F3B-47B3-8C8D-B7B9E33B32E7}" type="pres">
      <dgm:prSet presAssocID="{749343AC-53F6-408B-9B83-57D6F1909332}" presName="horzOne" presStyleCnt="0"/>
      <dgm:spPr/>
    </dgm:pt>
    <dgm:pt modelId="{AE221D29-8864-4873-B91B-0768F9594A34}" type="pres">
      <dgm:prSet presAssocID="{EEB96E64-FFF6-4AF8-9DCB-CCED9F8DA438}" presName="sibSpaceOne" presStyleCnt="0"/>
      <dgm:spPr/>
    </dgm:pt>
    <dgm:pt modelId="{2FBDF4A1-19F4-48FF-85A4-55A716E25B94}" type="pres">
      <dgm:prSet presAssocID="{4DC8561C-D7FB-44EE-80D9-09B9A07DAA1F}" presName="vertOne" presStyleCnt="0"/>
      <dgm:spPr/>
    </dgm:pt>
    <dgm:pt modelId="{4A986CE0-E289-422F-8462-03F18C4F7C3F}" type="pres">
      <dgm:prSet presAssocID="{4DC8561C-D7FB-44EE-80D9-09B9A07DAA1F}" presName="txOne" presStyleLbl="node0" presStyleIdx="3" presStyleCnt="4">
        <dgm:presLayoutVars>
          <dgm:chPref val="3"/>
        </dgm:presLayoutVars>
      </dgm:prSet>
      <dgm:spPr/>
    </dgm:pt>
    <dgm:pt modelId="{2079174C-8175-4820-BD85-7D3E6DBCC92E}" type="pres">
      <dgm:prSet presAssocID="{4DC8561C-D7FB-44EE-80D9-09B9A07DAA1F}" presName="horzOne" presStyleCnt="0"/>
      <dgm:spPr/>
    </dgm:pt>
  </dgm:ptLst>
  <dgm:cxnLst>
    <dgm:cxn modelId="{B6C90545-F3B3-4EED-9C76-A8CF5D654FA1}" srcId="{704A2758-14E2-4B46-A61E-212D0C3B2E73}" destId="{4DC8561C-D7FB-44EE-80D9-09B9A07DAA1F}" srcOrd="3" destOrd="0" parTransId="{64787751-1BFE-41F3-9A90-7D6BE13513F8}" sibTransId="{61082B98-9012-4605-BB2F-2130F41E2759}"/>
    <dgm:cxn modelId="{A4CB0349-9C50-4B7F-B9D3-899BCDB0DCEC}" srcId="{704A2758-14E2-4B46-A61E-212D0C3B2E73}" destId="{8B758B21-EA81-479C-B51C-E20CDB304B62}" srcOrd="0" destOrd="0" parTransId="{D06C0AA7-2D0E-4DFB-9706-2B0BA4B8B8F4}" sibTransId="{4D595D48-D7B1-4667-98F4-D1E99A88F49F}"/>
    <dgm:cxn modelId="{111E6854-1A59-4D38-9805-0FC1DEAA4D5C}" type="presOf" srcId="{704A2758-14E2-4B46-A61E-212D0C3B2E73}" destId="{5C65DCF4-C943-435A-A0F8-5426C577F0BA}" srcOrd="0" destOrd="0" presId="urn:microsoft.com/office/officeart/2005/8/layout/architecture"/>
    <dgm:cxn modelId="{AEC6D587-8BF2-4C32-A9DC-06A43701E143}" type="presOf" srcId="{910B0FB1-2DE4-4C91-A23C-42EC2D85A287}" destId="{49009BD9-DFF4-4467-ACE9-9EE8448AC7C3}" srcOrd="0" destOrd="0" presId="urn:microsoft.com/office/officeart/2005/8/layout/architecture"/>
    <dgm:cxn modelId="{2CE7AB8E-3E0F-4E58-BE14-DE999B3422BC}" type="presOf" srcId="{4DC8561C-D7FB-44EE-80D9-09B9A07DAA1F}" destId="{4A986CE0-E289-422F-8462-03F18C4F7C3F}" srcOrd="0" destOrd="0" presId="urn:microsoft.com/office/officeart/2005/8/layout/architecture"/>
    <dgm:cxn modelId="{3670B7A4-F18B-44D1-A435-42B2123FF450}" srcId="{704A2758-14E2-4B46-A61E-212D0C3B2E73}" destId="{749343AC-53F6-408B-9B83-57D6F1909332}" srcOrd="2" destOrd="0" parTransId="{0BF58170-88FB-4326-813E-D3E6EDBBF444}" sibTransId="{EEB96E64-FFF6-4AF8-9DCB-CCED9F8DA438}"/>
    <dgm:cxn modelId="{1CBAC3AC-BD23-46CE-B4E1-00EDCC81A21D}" type="presOf" srcId="{8B758B21-EA81-479C-B51C-E20CDB304B62}" destId="{6D679880-DF7F-432D-BB0C-0AE5FBFE9A10}" srcOrd="0" destOrd="0" presId="urn:microsoft.com/office/officeart/2005/8/layout/architecture"/>
    <dgm:cxn modelId="{6BE408B9-EA5A-4628-BCA2-0F5988EA7163}" srcId="{704A2758-14E2-4B46-A61E-212D0C3B2E73}" destId="{910B0FB1-2DE4-4C91-A23C-42EC2D85A287}" srcOrd="1" destOrd="0" parTransId="{E99F0FDD-4842-4E08-A779-C4BEC2F09C92}" sibTransId="{82CC7406-2176-4057-B48C-BB642B788943}"/>
    <dgm:cxn modelId="{2DDC3FD5-F231-4125-AA03-2F282C33A9D3}" type="presOf" srcId="{749343AC-53F6-408B-9B83-57D6F1909332}" destId="{2F2E306E-8D14-49C4-B513-613BA0943B1E}" srcOrd="0" destOrd="0" presId="urn:microsoft.com/office/officeart/2005/8/layout/architecture"/>
    <dgm:cxn modelId="{965ECBFF-6F0F-43DC-95BF-2F43BD8DA714}" type="presParOf" srcId="{5C65DCF4-C943-435A-A0F8-5426C577F0BA}" destId="{81D4F7C3-680A-4D67-A265-42437363C6F4}" srcOrd="0" destOrd="0" presId="urn:microsoft.com/office/officeart/2005/8/layout/architecture"/>
    <dgm:cxn modelId="{DAE14245-504A-44CB-AD22-7BBC667844EF}" type="presParOf" srcId="{81D4F7C3-680A-4D67-A265-42437363C6F4}" destId="{6D679880-DF7F-432D-BB0C-0AE5FBFE9A10}" srcOrd="0" destOrd="0" presId="urn:microsoft.com/office/officeart/2005/8/layout/architecture"/>
    <dgm:cxn modelId="{63593B4D-F903-498B-A67C-F96915A61242}" type="presParOf" srcId="{81D4F7C3-680A-4D67-A265-42437363C6F4}" destId="{900276A9-34CD-4E55-96F4-4F26AB2A32A3}" srcOrd="1" destOrd="0" presId="urn:microsoft.com/office/officeart/2005/8/layout/architecture"/>
    <dgm:cxn modelId="{D2114350-326F-43C5-A740-89A0B3CC8186}" type="presParOf" srcId="{5C65DCF4-C943-435A-A0F8-5426C577F0BA}" destId="{A9B151D0-BC6A-439E-9830-7A379D465B8A}" srcOrd="1" destOrd="0" presId="urn:microsoft.com/office/officeart/2005/8/layout/architecture"/>
    <dgm:cxn modelId="{DEF3D5FD-EC6F-41F7-A5F9-4BCB62E0719B}" type="presParOf" srcId="{5C65DCF4-C943-435A-A0F8-5426C577F0BA}" destId="{F9C38D4F-49EE-4CAB-BC14-CD33583795FD}" srcOrd="2" destOrd="0" presId="urn:microsoft.com/office/officeart/2005/8/layout/architecture"/>
    <dgm:cxn modelId="{D8416D82-E0A0-4F1F-B946-C8C1789089FA}" type="presParOf" srcId="{F9C38D4F-49EE-4CAB-BC14-CD33583795FD}" destId="{49009BD9-DFF4-4467-ACE9-9EE8448AC7C3}" srcOrd="0" destOrd="0" presId="urn:microsoft.com/office/officeart/2005/8/layout/architecture"/>
    <dgm:cxn modelId="{15DE7F80-9C6E-490F-A3E7-F395AEB87955}" type="presParOf" srcId="{F9C38D4F-49EE-4CAB-BC14-CD33583795FD}" destId="{81F22D69-A866-403D-9DE5-DDDEB675BD08}" srcOrd="1" destOrd="0" presId="urn:microsoft.com/office/officeart/2005/8/layout/architecture"/>
    <dgm:cxn modelId="{544A4624-2AB1-4F45-A55A-AB1C80111667}" type="presParOf" srcId="{5C65DCF4-C943-435A-A0F8-5426C577F0BA}" destId="{CD37AE72-87BA-4312-A9B3-8AE7FCE1E88C}" srcOrd="3" destOrd="0" presId="urn:microsoft.com/office/officeart/2005/8/layout/architecture"/>
    <dgm:cxn modelId="{E8D045D3-5140-4A48-8205-4EB6CAAC37C7}" type="presParOf" srcId="{5C65DCF4-C943-435A-A0F8-5426C577F0BA}" destId="{06224D98-266A-4E0E-996E-D9C233C1E515}" srcOrd="4" destOrd="0" presId="urn:microsoft.com/office/officeart/2005/8/layout/architecture"/>
    <dgm:cxn modelId="{78F2DB75-85C3-4C34-AA10-10023BC9C831}" type="presParOf" srcId="{06224D98-266A-4E0E-996E-D9C233C1E515}" destId="{2F2E306E-8D14-49C4-B513-613BA0943B1E}" srcOrd="0" destOrd="0" presId="urn:microsoft.com/office/officeart/2005/8/layout/architecture"/>
    <dgm:cxn modelId="{AD85766F-5F9A-4EA4-8C64-FC1F50EB64C9}" type="presParOf" srcId="{06224D98-266A-4E0E-996E-D9C233C1E515}" destId="{57640336-1F3B-47B3-8C8D-B7B9E33B32E7}" srcOrd="1" destOrd="0" presId="urn:microsoft.com/office/officeart/2005/8/layout/architecture"/>
    <dgm:cxn modelId="{5D5677C1-C5AE-466B-B1B9-08EE679329F3}" type="presParOf" srcId="{5C65DCF4-C943-435A-A0F8-5426C577F0BA}" destId="{AE221D29-8864-4873-B91B-0768F9594A34}" srcOrd="5" destOrd="0" presId="urn:microsoft.com/office/officeart/2005/8/layout/architecture"/>
    <dgm:cxn modelId="{76ED6DCA-AEA9-495B-9B8D-F85A8BA854FA}" type="presParOf" srcId="{5C65DCF4-C943-435A-A0F8-5426C577F0BA}" destId="{2FBDF4A1-19F4-48FF-85A4-55A716E25B94}" srcOrd="6" destOrd="0" presId="urn:microsoft.com/office/officeart/2005/8/layout/architecture"/>
    <dgm:cxn modelId="{1C3EAB04-D5CF-4E12-81BD-DE55A23B6C9D}" type="presParOf" srcId="{2FBDF4A1-19F4-48FF-85A4-55A716E25B94}" destId="{4A986CE0-E289-422F-8462-03F18C4F7C3F}" srcOrd="0" destOrd="0" presId="urn:microsoft.com/office/officeart/2005/8/layout/architecture"/>
    <dgm:cxn modelId="{9E72E91F-FB18-4076-BD46-9D14FD38CDE8}" type="presParOf" srcId="{2FBDF4A1-19F4-48FF-85A4-55A716E25B94}" destId="{2079174C-8175-4820-BD85-7D3E6DBCC92E}" srcOrd="1" destOrd="0" presId="urn:microsoft.com/office/officeart/2005/8/layout/architectur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19332"/>
          <a:ext cx="4030134" cy="3960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99666"/>
          <a:ext cx="3302033"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most vulnerable, or where highest demand to come from.</a:t>
          </a:r>
        </a:p>
      </dsp:txBody>
      <dsp:txXfrm>
        <a:off x="325086" y="999666"/>
        <a:ext cx="3302033" cy="198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9880-DF7F-432D-BB0C-0AE5FBFE9A10}">
      <dsp:nvSpPr>
        <dsp:cNvPr id="0" name=""/>
        <dsp:cNvSpPr/>
      </dsp:nvSpPr>
      <dsp:spPr>
        <a:xfrm>
          <a:off x="2594"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Outbreak Potential.</a:t>
          </a:r>
        </a:p>
      </dsp:txBody>
      <dsp:txXfrm>
        <a:off x="35835" y="33241"/>
        <a:ext cx="2464470" cy="1068436"/>
      </dsp:txXfrm>
    </dsp:sp>
    <dsp:sp modelId="{49009BD9-DFF4-4467-ACE9-9EE8448AC7C3}">
      <dsp:nvSpPr>
        <dsp:cNvPr id="0" name=""/>
        <dsp:cNvSpPr/>
      </dsp:nvSpPr>
      <dsp:spPr>
        <a:xfrm>
          <a:off x="2934931"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Port.</a:t>
          </a:r>
        </a:p>
      </dsp:txBody>
      <dsp:txXfrm>
        <a:off x="2968172" y="33241"/>
        <a:ext cx="2464470" cy="1068436"/>
      </dsp:txXfrm>
    </dsp:sp>
    <dsp:sp modelId="{2F2E306E-8D14-49C4-B513-613BA0943B1E}">
      <dsp:nvSpPr>
        <dsp:cNvPr id="0" name=""/>
        <dsp:cNvSpPr/>
      </dsp:nvSpPr>
      <dsp:spPr>
        <a:xfrm>
          <a:off x="5914900"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Airport.</a:t>
          </a:r>
        </a:p>
      </dsp:txBody>
      <dsp:txXfrm>
        <a:off x="5948141" y="33241"/>
        <a:ext cx="2464470" cy="1068436"/>
      </dsp:txXfrm>
    </dsp:sp>
    <dsp:sp modelId="{4A986CE0-E289-422F-8462-03F18C4F7C3F}">
      <dsp:nvSpPr>
        <dsp:cNvPr id="0" name=""/>
        <dsp:cNvSpPr/>
      </dsp:nvSpPr>
      <dsp:spPr>
        <a:xfrm>
          <a:off x="8871052"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Country’s Logistics Performance Index.</a:t>
          </a:r>
        </a:p>
      </dsp:txBody>
      <dsp:txXfrm>
        <a:off x="8904293" y="33241"/>
        <a:ext cx="2464470" cy="1068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0"/>
          <a:ext cx="4030134" cy="3600000"/>
        </a:xfrm>
        <a:prstGeom prst="lef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09749"/>
          <a:ext cx="3302033"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possible locations for the base/warehouse.</a:t>
          </a:r>
        </a:p>
      </dsp:txBody>
      <dsp:txXfrm>
        <a:off x="325086" y="909749"/>
        <a:ext cx="3302033" cy="180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19332"/>
          <a:ext cx="4030134" cy="3960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99666"/>
          <a:ext cx="3302033"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most vulnerable, or where highest demand to come from.</a:t>
          </a:r>
        </a:p>
      </dsp:txBody>
      <dsp:txXfrm>
        <a:off x="325086" y="999666"/>
        <a:ext cx="3302033" cy="198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0"/>
          <a:ext cx="4030134" cy="3600000"/>
        </a:xfrm>
        <a:prstGeom prst="lef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09749"/>
          <a:ext cx="3302033"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possible locations for the base/warehouse.</a:t>
          </a:r>
        </a:p>
      </dsp:txBody>
      <dsp:txXfrm>
        <a:off x="325086" y="909749"/>
        <a:ext cx="3302033" cy="180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19332"/>
          <a:ext cx="4030134" cy="3960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99666"/>
          <a:ext cx="3302033"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most vulnerable, or where highest demand to come from.</a:t>
          </a:r>
        </a:p>
      </dsp:txBody>
      <dsp:txXfrm>
        <a:off x="325086" y="999666"/>
        <a:ext cx="3302033" cy="198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5F9C-D435-4B10-AF74-171E9203AC75}">
      <dsp:nvSpPr>
        <dsp:cNvPr id="0" name=""/>
        <dsp:cNvSpPr/>
      </dsp:nvSpPr>
      <dsp:spPr>
        <a:xfrm>
          <a:off x="0" y="0"/>
          <a:ext cx="4030134" cy="3600000"/>
        </a:xfrm>
        <a:prstGeom prst="lef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FBDA-B211-43FA-88B4-A06CD9CD0339}">
      <dsp:nvSpPr>
        <dsp:cNvPr id="0" name=""/>
        <dsp:cNvSpPr/>
      </dsp:nvSpPr>
      <dsp:spPr>
        <a:xfrm>
          <a:off x="325086" y="909749"/>
          <a:ext cx="3302033" cy="18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bg1"/>
              </a:solidFill>
            </a:rPr>
            <a:t>Find possible locations for the base/warehouse.</a:t>
          </a:r>
        </a:p>
      </dsp:txBody>
      <dsp:txXfrm>
        <a:off x="325086" y="909749"/>
        <a:ext cx="3302033" cy="180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9880-DF7F-432D-BB0C-0AE5FBFE9A10}">
      <dsp:nvSpPr>
        <dsp:cNvPr id="0" name=""/>
        <dsp:cNvSpPr/>
      </dsp:nvSpPr>
      <dsp:spPr>
        <a:xfrm>
          <a:off x="2264" y="0"/>
          <a:ext cx="2208626" cy="23837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Outbreak Potential.</a:t>
          </a:r>
        </a:p>
      </dsp:txBody>
      <dsp:txXfrm>
        <a:off x="66952" y="64688"/>
        <a:ext cx="2079250" cy="2254376"/>
      </dsp:txXfrm>
    </dsp:sp>
    <dsp:sp modelId="{49009BD9-DFF4-4467-ACE9-9EE8448AC7C3}">
      <dsp:nvSpPr>
        <dsp:cNvPr id="0" name=""/>
        <dsp:cNvSpPr/>
      </dsp:nvSpPr>
      <dsp:spPr>
        <a:xfrm>
          <a:off x="2561156" y="0"/>
          <a:ext cx="2208626" cy="23837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Location of Port.</a:t>
          </a:r>
        </a:p>
      </dsp:txBody>
      <dsp:txXfrm>
        <a:off x="2625844" y="64688"/>
        <a:ext cx="2079250" cy="2254376"/>
      </dsp:txXfrm>
    </dsp:sp>
    <dsp:sp modelId="{2F2E306E-8D14-49C4-B513-613BA0943B1E}">
      <dsp:nvSpPr>
        <dsp:cNvPr id="0" name=""/>
        <dsp:cNvSpPr/>
      </dsp:nvSpPr>
      <dsp:spPr>
        <a:xfrm>
          <a:off x="5161615" y="0"/>
          <a:ext cx="2208626" cy="23837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Location of Airport.</a:t>
          </a:r>
        </a:p>
      </dsp:txBody>
      <dsp:txXfrm>
        <a:off x="5226303" y="64688"/>
        <a:ext cx="2079250" cy="2254376"/>
      </dsp:txXfrm>
    </dsp:sp>
    <dsp:sp modelId="{4A986CE0-E289-422F-8462-03F18C4F7C3F}">
      <dsp:nvSpPr>
        <dsp:cNvPr id="0" name=""/>
        <dsp:cNvSpPr/>
      </dsp:nvSpPr>
      <dsp:spPr>
        <a:xfrm>
          <a:off x="7741291" y="0"/>
          <a:ext cx="2208626" cy="23837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Country’s Logistics Performance Index.</a:t>
          </a:r>
        </a:p>
      </dsp:txBody>
      <dsp:txXfrm>
        <a:off x="7805979" y="64688"/>
        <a:ext cx="2079250" cy="22543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9880-DF7F-432D-BB0C-0AE5FBFE9A10}">
      <dsp:nvSpPr>
        <dsp:cNvPr id="0" name=""/>
        <dsp:cNvSpPr/>
      </dsp:nvSpPr>
      <dsp:spPr>
        <a:xfrm>
          <a:off x="2594"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Outbreak Potential.</a:t>
          </a:r>
        </a:p>
      </dsp:txBody>
      <dsp:txXfrm>
        <a:off x="35835" y="33241"/>
        <a:ext cx="2464470" cy="1068436"/>
      </dsp:txXfrm>
    </dsp:sp>
    <dsp:sp modelId="{49009BD9-DFF4-4467-ACE9-9EE8448AC7C3}">
      <dsp:nvSpPr>
        <dsp:cNvPr id="0" name=""/>
        <dsp:cNvSpPr/>
      </dsp:nvSpPr>
      <dsp:spPr>
        <a:xfrm>
          <a:off x="2934931"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Port.</a:t>
          </a:r>
        </a:p>
      </dsp:txBody>
      <dsp:txXfrm>
        <a:off x="2968172" y="33241"/>
        <a:ext cx="2464470" cy="1068436"/>
      </dsp:txXfrm>
    </dsp:sp>
    <dsp:sp modelId="{2F2E306E-8D14-49C4-B513-613BA0943B1E}">
      <dsp:nvSpPr>
        <dsp:cNvPr id="0" name=""/>
        <dsp:cNvSpPr/>
      </dsp:nvSpPr>
      <dsp:spPr>
        <a:xfrm>
          <a:off x="5914900"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Airport.</a:t>
          </a:r>
        </a:p>
      </dsp:txBody>
      <dsp:txXfrm>
        <a:off x="5948141" y="33241"/>
        <a:ext cx="2464470" cy="1068436"/>
      </dsp:txXfrm>
    </dsp:sp>
    <dsp:sp modelId="{4A986CE0-E289-422F-8462-03F18C4F7C3F}">
      <dsp:nvSpPr>
        <dsp:cNvPr id="0" name=""/>
        <dsp:cNvSpPr/>
      </dsp:nvSpPr>
      <dsp:spPr>
        <a:xfrm>
          <a:off x="8871052"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Country’s Logistics Performance Index.</a:t>
          </a:r>
        </a:p>
      </dsp:txBody>
      <dsp:txXfrm>
        <a:off x="8904293" y="33241"/>
        <a:ext cx="2464470" cy="10684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79880-DF7F-432D-BB0C-0AE5FBFE9A10}">
      <dsp:nvSpPr>
        <dsp:cNvPr id="0" name=""/>
        <dsp:cNvSpPr/>
      </dsp:nvSpPr>
      <dsp:spPr>
        <a:xfrm>
          <a:off x="2594"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Outbreak Potential.</a:t>
          </a:r>
        </a:p>
      </dsp:txBody>
      <dsp:txXfrm>
        <a:off x="35835" y="33241"/>
        <a:ext cx="2464470" cy="1068436"/>
      </dsp:txXfrm>
    </dsp:sp>
    <dsp:sp modelId="{49009BD9-DFF4-4467-ACE9-9EE8448AC7C3}">
      <dsp:nvSpPr>
        <dsp:cNvPr id="0" name=""/>
        <dsp:cNvSpPr/>
      </dsp:nvSpPr>
      <dsp:spPr>
        <a:xfrm>
          <a:off x="2934931"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Port.</a:t>
          </a:r>
        </a:p>
      </dsp:txBody>
      <dsp:txXfrm>
        <a:off x="2968172" y="33241"/>
        <a:ext cx="2464470" cy="1068436"/>
      </dsp:txXfrm>
    </dsp:sp>
    <dsp:sp modelId="{2F2E306E-8D14-49C4-B513-613BA0943B1E}">
      <dsp:nvSpPr>
        <dsp:cNvPr id="0" name=""/>
        <dsp:cNvSpPr/>
      </dsp:nvSpPr>
      <dsp:spPr>
        <a:xfrm>
          <a:off x="5914900"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Location of Airport.</a:t>
          </a:r>
        </a:p>
      </dsp:txBody>
      <dsp:txXfrm>
        <a:off x="5948141" y="33241"/>
        <a:ext cx="2464470" cy="1068436"/>
      </dsp:txXfrm>
    </dsp:sp>
    <dsp:sp modelId="{4A986CE0-E289-422F-8462-03F18C4F7C3F}">
      <dsp:nvSpPr>
        <dsp:cNvPr id="0" name=""/>
        <dsp:cNvSpPr/>
      </dsp:nvSpPr>
      <dsp:spPr>
        <a:xfrm>
          <a:off x="8871052" y="0"/>
          <a:ext cx="2530952" cy="11349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Country’s Logistics Performance Index.</a:t>
          </a:r>
        </a:p>
      </dsp:txBody>
      <dsp:txXfrm>
        <a:off x="8904293" y="33241"/>
        <a:ext cx="2464470" cy="10684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B2B742-225E-8C6B-2DFA-AFB8610C5F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0CF624B5-B40D-151D-0086-5FC237F738A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29CE0F-0D82-19ED-3A39-54E3083EF8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5481E9-5C62-482F-89B4-5CF8F1094E35}" type="slidenum">
              <a:rPr lang="en-US" smtClean="0"/>
              <a:t>‹#›</a:t>
            </a:fld>
            <a:endParaRPr lang="en-US"/>
          </a:p>
        </p:txBody>
      </p:sp>
    </p:spTree>
    <p:extLst>
      <p:ext uri="{BB962C8B-B14F-4D97-AF65-F5344CB8AC3E}">
        <p14:creationId xmlns:p14="http://schemas.microsoft.com/office/powerpoint/2010/main" val="157376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337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4654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Im harshly filtering the data to make it easier for this example</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334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workflow</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7707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 end up with 5 locations in real scenario we may not,  you probably also want to compare different scenarios;</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7081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062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25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243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There is a lot of things to learn here, however, we could say</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131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It is also worth mentioning, a lot of simplification and assumption were used in this project so the outcomes may not reflect reality as it is, the process and analysis is the focus for this session, since this process can be replicated again on more accurate data and more parameter and real data so that and informed data \</a:t>
            </a:r>
          </a:p>
          <a:p>
            <a:pPr marL="0" lvl="0" indent="0" algn="l" rtl="0">
              <a:lnSpc>
                <a:spcPct val="100000"/>
              </a:lnSpc>
              <a:spcBef>
                <a:spcPts val="0"/>
              </a:spcBef>
              <a:spcAft>
                <a:spcPts val="0"/>
              </a:spcAft>
              <a:buSzPts val="1400"/>
              <a:buNone/>
            </a:pPr>
            <a:r>
              <a:rPr lang="en-US" dirty="0"/>
              <a:t>Disclaimer, the data and parameters used in this project is very simplified and I </a:t>
            </a:r>
            <a:r>
              <a:rPr lang="en-US" dirty="0" err="1"/>
              <a:t>realy</a:t>
            </a:r>
            <a:r>
              <a:rPr lang="en-US" dirty="0"/>
              <a:t> a lot on assumptions for now to fill out gaps but the focus is on the model and the thinking rather than the result.</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It is also worth mentioning, a lot of simplification and assumption were used in this project so the outcomes may not reflect reality as it is, the process and analysis is the focus for this session, since this process can be replicated again on more accurate data and more parameter and real data so that </a:t>
            </a:r>
            <a:r>
              <a:rPr lang="en-US" dirty="0" err="1"/>
              <a:t>asn</a:t>
            </a:r>
            <a:r>
              <a:rPr lang="en-US" dirty="0"/>
              <a:t> informed data </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216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119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6000+ districts we have </a:t>
            </a: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1908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774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46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84044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dpi="0" rotWithShape="1">
          <a:blip r:embed="rId2">
            <a:lum/>
          </a:blip>
          <a:srcRect/>
          <a:stretch>
            <a:fillRect/>
          </a:stretch>
        </a:blipFill>
        <a:effectLst/>
      </p:bgPr>
    </p:bg>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3">
            <a:alphaModFix/>
          </a:blip>
          <a:srcRect/>
          <a:stretch/>
        </p:blipFill>
        <p:spPr>
          <a:xfrm>
            <a:off x="-22"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33" name="Google Shape;33;p86" descr="Text&#10;&#10;Description automatically generated"/>
          <p:cNvPicPr preferRelativeResize="0"/>
          <p:nvPr/>
        </p:nvPicPr>
        <p:blipFill rotWithShape="1">
          <a:blip r:embed="rId4">
            <a:alphaModFix/>
          </a:blip>
          <a:srcRect l="22424" t="36550" r="25454" b="36701"/>
          <a:stretch/>
        </p:blipFill>
        <p:spPr>
          <a:xfrm>
            <a:off x="10002976" y="6365298"/>
            <a:ext cx="1336964" cy="385951"/>
          </a:xfrm>
          <a:prstGeom prst="rect">
            <a:avLst/>
          </a:prstGeom>
          <a:noFill/>
          <a:ln>
            <a:noFill/>
          </a:ln>
        </p:spPr>
      </p:pic>
      <p:pic>
        <p:nvPicPr>
          <p:cNvPr id="2" name="Graphic 1">
            <a:extLst>
              <a:ext uri="{FF2B5EF4-FFF2-40B4-BE49-F238E27FC236}">
                <a16:creationId xmlns:a16="http://schemas.microsoft.com/office/drawing/2014/main" id="{A3A82F08-06C8-F957-925C-69319C22440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13038" y="512698"/>
            <a:ext cx="2116019" cy="929766"/>
          </a:xfrm>
          <a:prstGeom prst="rect">
            <a:avLst/>
          </a:prstGeom>
          <a:effectLst>
            <a:outerShdw blurRad="50800" dist="38100" dir="2700000" algn="tl" rotWithShape="0">
              <a:prstClr val="black">
                <a:alpha val="21000"/>
              </a:prst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dirty="0">
                <a:solidFill>
                  <a:schemeClr val="accent1"/>
                </a:solidFill>
                <a:latin typeface="Arial"/>
                <a:ea typeface="Arial"/>
                <a:cs typeface="Arial"/>
                <a:sym typeface="Arial"/>
              </a:rPr>
              <a:t>Text page</a:t>
            </a:r>
            <a:endParaRPr sz="1800" b="1" i="0" u="none" strike="noStrike" cap="none" dirty="0">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accent1"/>
                </a:solidFill>
                <a:latin typeface="Arial"/>
                <a:ea typeface="Arial"/>
                <a:cs typeface="Arial"/>
                <a:sym typeface="Arial"/>
              </a:rPr>
              <a:t>Working with text levels</a:t>
            </a:r>
            <a:endParaRPr sz="1400" b="1" i="0" u="none" strike="noStrike" cap="none" dirty="0">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dirty="0">
                <a:solidFill>
                  <a:schemeClr val="dk1"/>
                </a:solidFill>
                <a:latin typeface="Arial"/>
                <a:ea typeface="Arial"/>
                <a:cs typeface="Arial"/>
                <a:sym typeface="Arial"/>
              </a:rPr>
              <a:t>The </a:t>
            </a:r>
            <a:r>
              <a:rPr lang="en-GB" sz="900" b="0" i="0" u="none" strike="noStrike" cap="none" dirty="0" err="1">
                <a:solidFill>
                  <a:schemeClr val="dk1"/>
                </a:solidFill>
                <a:latin typeface="Arial"/>
                <a:ea typeface="Arial"/>
                <a:cs typeface="Arial"/>
                <a:sym typeface="Arial"/>
              </a:rPr>
              <a:t>UvA</a:t>
            </a:r>
            <a:r>
              <a:rPr lang="en-GB" sz="900" b="0" i="0" u="none" strike="noStrike" cap="none" dirty="0">
                <a:solidFill>
                  <a:schemeClr val="dk1"/>
                </a:solidFill>
                <a:latin typeface="Arial"/>
                <a:ea typeface="Arial"/>
                <a:cs typeface="Arial"/>
                <a:sym typeface="Arial"/>
              </a:rPr>
              <a:t> template has a number of pre-programmed text levels. Go to 'Home' and then to 'Paragraph' to easily switch between different levels</a:t>
            </a:r>
            <a:endParaRPr sz="900" b="1" i="0" u="none" strike="noStrike" cap="none" dirty="0">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pic>
        <p:nvPicPr>
          <p:cNvPr id="2" name="Graphic 1">
            <a:extLst>
              <a:ext uri="{FF2B5EF4-FFF2-40B4-BE49-F238E27FC236}">
                <a16:creationId xmlns:a16="http://schemas.microsoft.com/office/drawing/2014/main" id="{BD3D36A8-2B37-60AF-3B45-F1BB385474E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13038" y="512698"/>
            <a:ext cx="2116019" cy="929766"/>
          </a:xfrm>
          <a:prstGeom prst="rect">
            <a:avLst/>
          </a:prstGeom>
          <a:effectLst>
            <a:outerShdw blurRad="50800" dist="38100" dir="2700000" algn="tl" rotWithShape="0">
              <a:prstClr val="black">
                <a:alpha val="21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8.jpg"/><Relationship Id="rId5" Type="http://schemas.openxmlformats.org/officeDocument/2006/relationships/diagramQuickStyle" Target="../diagrams/quickStyle7.xml"/><Relationship Id="rId10" Type="http://schemas.openxmlformats.org/officeDocument/2006/relationships/image" Target="../media/image27.jpg"/><Relationship Id="rId4" Type="http://schemas.openxmlformats.org/officeDocument/2006/relationships/diagramLayout" Target="../diagrams/layout7.xml"/><Relationship Id="rId9" Type="http://schemas.openxmlformats.org/officeDocument/2006/relationships/image" Target="../media/image26.jpg"/></Relationships>
</file>

<file path=ppt/slides/_rels/slide11.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30.jp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8.jpg"/><Relationship Id="rId5" Type="http://schemas.openxmlformats.org/officeDocument/2006/relationships/diagramQuickStyle" Target="../diagrams/quickStyle8.xml"/><Relationship Id="rId10" Type="http://schemas.openxmlformats.org/officeDocument/2006/relationships/image" Target="../media/image27.jpg"/><Relationship Id="rId4" Type="http://schemas.openxmlformats.org/officeDocument/2006/relationships/diagramLayout" Target="../diagrams/layout8.xml"/><Relationship Id="rId9" Type="http://schemas.openxmlformats.org/officeDocument/2006/relationships/image" Target="../media/image26.jpg"/><Relationship Id="rId14" Type="http://schemas.openxmlformats.org/officeDocument/2006/relationships/image" Target="../media/image31.jp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image" Target="../media/image27.jpg"/><Relationship Id="rId3" Type="http://schemas.openxmlformats.org/officeDocument/2006/relationships/image" Target="../media/image29.jpg"/><Relationship Id="rId7" Type="http://schemas.openxmlformats.org/officeDocument/2006/relationships/diagramQuickStyle" Target="../diagrams/quickStyle9.xml"/><Relationship Id="rId12"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9.xml"/><Relationship Id="rId11" Type="http://schemas.openxmlformats.org/officeDocument/2006/relationships/image" Target="../media/image28.jpg"/><Relationship Id="rId5" Type="http://schemas.openxmlformats.org/officeDocument/2006/relationships/diagramData" Target="../diagrams/data9.xml"/><Relationship Id="rId10" Type="http://schemas.openxmlformats.org/officeDocument/2006/relationships/image" Target="../media/image31.jpg"/><Relationship Id="rId4" Type="http://schemas.openxmlformats.org/officeDocument/2006/relationships/image" Target="../media/image30.jpg"/><Relationship Id="rId9" Type="http://schemas.microsoft.com/office/2007/relationships/diagramDrawing" Target="../diagrams/drawing9.xml"/><Relationship Id="rId1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jp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30.jp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8.jpg"/><Relationship Id="rId5" Type="http://schemas.openxmlformats.org/officeDocument/2006/relationships/diagramQuickStyle" Target="../diagrams/quickStyle10.xml"/><Relationship Id="rId10" Type="http://schemas.openxmlformats.org/officeDocument/2006/relationships/image" Target="../media/image27.jpg"/><Relationship Id="rId4" Type="http://schemas.openxmlformats.org/officeDocument/2006/relationships/diagramLayout" Target="../diagrams/layout10.xml"/><Relationship Id="rId9" Type="http://schemas.openxmlformats.org/officeDocument/2006/relationships/image" Target="../media/image26.jpg"/><Relationship Id="rId14" Type="http://schemas.openxmlformats.org/officeDocument/2006/relationships/image" Target="../media/image31.jp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hyperlink" Target="https://www.istockphoto.com/vector/natural-disaster-icons-gm1073416586-287329113" TargetMode="External"/><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sv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sv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2.png"/><Relationship Id="rId7" Type="http://schemas.openxmlformats.org/officeDocument/2006/relationships/hyperlink" Target="https://www.istockphoto.com/vector/natural-disaster-icons-gm1073416586-287329113" TargetMode="External"/><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8.sv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sv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hyperlink" Target="https://www.eagleview.com/2017/03/eagleview-announces-latest-pictometry-imagery-integration-arcgis-pr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10" Type="http://schemas.openxmlformats.org/officeDocument/2006/relationships/hyperlink" Target="https://www.reddit.com/r/termux/comments/xow8je/successful_compiling_coinor_cbc_solver_with/" TargetMode="External"/><Relationship Id="rId4" Type="http://schemas.openxmlformats.org/officeDocument/2006/relationships/hyperlink" Target="https://es.wikipedia.org/wiki/Python" TargetMode="External"/><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884920" y="1837605"/>
            <a:ext cx="6068939" cy="2308324"/>
          </a:xfrm>
          <a:prstGeom prst="rect">
            <a:avLst/>
          </a:prstGeom>
          <a:noFill/>
        </p:spPr>
        <p:txBody>
          <a:bodyPr wrap="square" rtlCol="0">
            <a:spAutoFit/>
          </a:bodyPr>
          <a:lstStyle/>
          <a:p>
            <a:r>
              <a:rPr lang="nl-NL" dirty="0" err="1">
                <a:solidFill>
                  <a:schemeClr val="bg1"/>
                </a:solidFill>
              </a:rPr>
              <a:t>Final</a:t>
            </a:r>
            <a:r>
              <a:rPr lang="nl-NL" dirty="0">
                <a:solidFill>
                  <a:schemeClr val="bg1"/>
                </a:solidFill>
              </a:rPr>
              <a:t> Project </a:t>
            </a:r>
            <a:r>
              <a:rPr lang="nl-NL" dirty="0" err="1">
                <a:solidFill>
                  <a:schemeClr val="bg1"/>
                </a:solidFill>
              </a:rPr>
              <a:t>Presentations</a:t>
            </a:r>
            <a:r>
              <a:rPr lang="nl-NL" dirty="0">
                <a:solidFill>
                  <a:schemeClr val="bg1"/>
                </a:solidFill>
              </a:rPr>
              <a:t> – 6th December 2022</a:t>
            </a:r>
          </a:p>
          <a:p>
            <a:endParaRPr lang="nl-NL" sz="900" dirty="0"/>
          </a:p>
          <a:p>
            <a:endParaRPr lang="nl-NL" sz="900" dirty="0"/>
          </a:p>
          <a:p>
            <a:r>
              <a:rPr lang="en-US" sz="3200" dirty="0">
                <a:solidFill>
                  <a:schemeClr val="bg1"/>
                </a:solidFill>
              </a:rPr>
              <a:t>Location Selection and Resource Optimization</a:t>
            </a:r>
          </a:p>
          <a:p>
            <a:endParaRPr lang="en-US" sz="3200" dirty="0">
              <a:solidFill>
                <a:schemeClr val="bg1"/>
              </a:solidFill>
            </a:endParaRPr>
          </a:p>
          <a:p>
            <a:r>
              <a:rPr lang="nl-NL" sz="1600" dirty="0">
                <a:solidFill>
                  <a:schemeClr val="bg1"/>
                </a:solidFill>
              </a:rPr>
              <a:t>Sahand Tahir, WFP &amp; Africa CDC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Datasets</a:t>
            </a:r>
            <a:endParaRPr b="1" dirty="0">
              <a:solidFill>
                <a:schemeClr val="accent1"/>
              </a:solidFill>
            </a:endParaRPr>
          </a:p>
        </p:txBody>
      </p:sp>
      <p:graphicFrame>
        <p:nvGraphicFramePr>
          <p:cNvPr id="2" name="Diagram 1">
            <a:extLst>
              <a:ext uri="{FF2B5EF4-FFF2-40B4-BE49-F238E27FC236}">
                <a16:creationId xmlns:a16="http://schemas.microsoft.com/office/drawing/2014/main" id="{C689A4C6-2DD8-CD7B-6AB9-5C55C5CE8DE5}"/>
              </a:ext>
            </a:extLst>
          </p:cNvPr>
          <p:cNvGraphicFramePr/>
          <p:nvPr>
            <p:extLst>
              <p:ext uri="{D42A27DB-BD31-4B8C-83A1-F6EECF244321}">
                <p14:modId xmlns:p14="http://schemas.microsoft.com/office/powerpoint/2010/main" val="3437829514"/>
              </p:ext>
            </p:extLst>
          </p:nvPr>
        </p:nvGraphicFramePr>
        <p:xfrm>
          <a:off x="1121800" y="3678382"/>
          <a:ext cx="9952182" cy="2383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2799DFC-2A34-9C8A-179A-9A1F9FDBFF8D}"/>
              </a:ext>
            </a:extLst>
          </p:cNvPr>
          <p:cNvCxnSpPr/>
          <p:nvPr/>
        </p:nvCxnSpPr>
        <p:spPr>
          <a:xfrm>
            <a:off x="3498273" y="2341419"/>
            <a:ext cx="0" cy="1759527"/>
          </a:xfrm>
          <a:prstGeom prst="line">
            <a:avLst/>
          </a:prstGeom>
          <a:ln w="28575"/>
        </p:spPr>
        <p:style>
          <a:lnRef idx="1">
            <a:schemeClr val="accent5"/>
          </a:lnRef>
          <a:fillRef idx="0">
            <a:schemeClr val="accent5"/>
          </a:fillRef>
          <a:effectRef idx="0">
            <a:schemeClr val="accent5"/>
          </a:effectRef>
          <a:fontRef idx="minor">
            <a:schemeClr val="tx1"/>
          </a:fontRef>
        </p:style>
      </p:cxnSp>
      <p:cxnSp>
        <p:nvCxnSpPr>
          <p:cNvPr id="7" name="Straight Connector 6">
            <a:extLst>
              <a:ext uri="{FF2B5EF4-FFF2-40B4-BE49-F238E27FC236}">
                <a16:creationId xmlns:a16="http://schemas.microsoft.com/office/drawing/2014/main" id="{9E2FBF34-8BDE-B41F-3340-A3C386C32A44}"/>
              </a:ext>
            </a:extLst>
          </p:cNvPr>
          <p:cNvCxnSpPr>
            <a:cxnSpLocks/>
          </p:cNvCxnSpPr>
          <p:nvPr/>
        </p:nvCxnSpPr>
        <p:spPr>
          <a:xfrm>
            <a:off x="3913460" y="3429000"/>
            <a:ext cx="7008540" cy="0"/>
          </a:xfrm>
          <a:prstGeom prst="line">
            <a:avLst/>
          </a:prstGeom>
          <a:ln w="28575"/>
        </p:spPr>
        <p:style>
          <a:lnRef idx="1">
            <a:schemeClr val="accent5"/>
          </a:lnRef>
          <a:fillRef idx="0">
            <a:schemeClr val="accent5"/>
          </a:fillRef>
          <a:effectRef idx="0">
            <a:schemeClr val="accent5"/>
          </a:effectRef>
          <a:fontRef idx="minor">
            <a:schemeClr val="tx1"/>
          </a:fontRef>
        </p:style>
      </p:cxnSp>
      <p:sp>
        <p:nvSpPr>
          <p:cNvPr id="8" name="Google Shape;186;p2">
            <a:extLst>
              <a:ext uri="{FF2B5EF4-FFF2-40B4-BE49-F238E27FC236}">
                <a16:creationId xmlns:a16="http://schemas.microsoft.com/office/drawing/2014/main" id="{AE0FD2CF-2D3D-AD2A-7A27-7EC47BDDACB5}"/>
              </a:ext>
            </a:extLst>
          </p:cNvPr>
          <p:cNvSpPr/>
          <p:nvPr/>
        </p:nvSpPr>
        <p:spPr>
          <a:xfrm>
            <a:off x="1289894" y="2379998"/>
            <a:ext cx="1832036" cy="87976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2000" b="1" dirty="0"/>
              <a:t>Vulnerability / Demand </a:t>
            </a:r>
          </a:p>
        </p:txBody>
      </p:sp>
      <p:sp>
        <p:nvSpPr>
          <p:cNvPr id="9" name="Google Shape;186;p2">
            <a:extLst>
              <a:ext uri="{FF2B5EF4-FFF2-40B4-BE49-F238E27FC236}">
                <a16:creationId xmlns:a16="http://schemas.microsoft.com/office/drawing/2014/main" id="{0DC4388C-B02D-BD04-1055-C58FA961A184}"/>
              </a:ext>
            </a:extLst>
          </p:cNvPr>
          <p:cNvSpPr/>
          <p:nvPr/>
        </p:nvSpPr>
        <p:spPr>
          <a:xfrm>
            <a:off x="4365439" y="2552026"/>
            <a:ext cx="3461121" cy="535709"/>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2000" b="1" dirty="0"/>
              <a:t>Proximity to Key Facilities</a:t>
            </a:r>
          </a:p>
        </p:txBody>
      </p:sp>
      <p:sp>
        <p:nvSpPr>
          <p:cNvPr id="10" name="Google Shape;186;p2">
            <a:extLst>
              <a:ext uri="{FF2B5EF4-FFF2-40B4-BE49-F238E27FC236}">
                <a16:creationId xmlns:a16="http://schemas.microsoft.com/office/drawing/2014/main" id="{E801DE08-4ECC-CAB2-A2D3-79F764E5095B}"/>
              </a:ext>
            </a:extLst>
          </p:cNvPr>
          <p:cNvSpPr/>
          <p:nvPr/>
        </p:nvSpPr>
        <p:spPr>
          <a:xfrm>
            <a:off x="8905907" y="2387150"/>
            <a:ext cx="2168075" cy="87976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sz="2000" b="1" dirty="0"/>
              <a:t>Other Supporting Criteria</a:t>
            </a:r>
          </a:p>
        </p:txBody>
      </p:sp>
      <p:pic>
        <p:nvPicPr>
          <p:cNvPr id="3" name="Picture 2">
            <a:extLst>
              <a:ext uri="{FF2B5EF4-FFF2-40B4-BE49-F238E27FC236}">
                <a16:creationId xmlns:a16="http://schemas.microsoft.com/office/drawing/2014/main" id="{099DE00E-07C3-709B-4CF1-CD2A39DAE753}"/>
              </a:ext>
            </a:extLst>
          </p:cNvPr>
          <p:cNvPicPr>
            <a:picLocks noChangeAspect="1"/>
          </p:cNvPicPr>
          <p:nvPr/>
        </p:nvPicPr>
        <p:blipFill rotWithShape="1">
          <a:blip r:embed="rId8"/>
          <a:srcRect t="6661" r="-1997" b="11349"/>
          <a:stretch/>
        </p:blipFill>
        <p:spPr>
          <a:xfrm>
            <a:off x="1208027" y="7380954"/>
            <a:ext cx="1671358" cy="1900419"/>
          </a:xfrm>
          <a:prstGeom prst="ellipse">
            <a:avLst/>
          </a:prstGeom>
          <a:ln>
            <a:noFill/>
          </a:ln>
          <a:effectLst>
            <a:softEdge rad="112500"/>
          </a:effectLst>
        </p:spPr>
      </p:pic>
      <p:pic>
        <p:nvPicPr>
          <p:cNvPr id="4" name="Picture 3" descr="Map&#10;&#10;Description automatically generated">
            <a:extLst>
              <a:ext uri="{FF2B5EF4-FFF2-40B4-BE49-F238E27FC236}">
                <a16:creationId xmlns:a16="http://schemas.microsoft.com/office/drawing/2014/main" id="{C519D50C-7BB8-6B49-914D-4346B9B96704}"/>
              </a:ext>
            </a:extLst>
          </p:cNvPr>
          <p:cNvPicPr>
            <a:picLocks noChangeAspect="1"/>
          </p:cNvPicPr>
          <p:nvPr/>
        </p:nvPicPr>
        <p:blipFill rotWithShape="1">
          <a:blip r:embed="rId9"/>
          <a:srcRect t="4655" b="9809"/>
          <a:stretch/>
        </p:blipFill>
        <p:spPr>
          <a:xfrm>
            <a:off x="4180160" y="7390678"/>
            <a:ext cx="1582124" cy="1914247"/>
          </a:xfrm>
          <a:prstGeom prst="ellipse">
            <a:avLst/>
          </a:prstGeom>
          <a:ln>
            <a:noFill/>
          </a:ln>
          <a:effectLst>
            <a:softEdge rad="112500"/>
          </a:effectLst>
        </p:spPr>
      </p:pic>
      <p:pic>
        <p:nvPicPr>
          <p:cNvPr id="6" name="Picture 5" descr="Chart, scatter chart&#10;&#10;Description automatically generated">
            <a:extLst>
              <a:ext uri="{FF2B5EF4-FFF2-40B4-BE49-F238E27FC236}">
                <a16:creationId xmlns:a16="http://schemas.microsoft.com/office/drawing/2014/main" id="{B42F3D4F-6808-ED5D-C61E-E59598B6644E}"/>
              </a:ext>
            </a:extLst>
          </p:cNvPr>
          <p:cNvPicPr>
            <a:picLocks noChangeAspect="1"/>
          </p:cNvPicPr>
          <p:nvPr/>
        </p:nvPicPr>
        <p:blipFill rotWithShape="1">
          <a:blip r:embed="rId10"/>
          <a:srcRect t="7259" b="9442"/>
          <a:stretch/>
        </p:blipFill>
        <p:spPr>
          <a:xfrm>
            <a:off x="7158406" y="7355456"/>
            <a:ext cx="1582124" cy="1864157"/>
          </a:xfrm>
          <a:prstGeom prst="ellipse">
            <a:avLst/>
          </a:prstGeom>
          <a:ln>
            <a:noFill/>
          </a:ln>
          <a:effectLst>
            <a:softEdge rad="112500"/>
          </a:effectLst>
        </p:spPr>
      </p:pic>
      <p:pic>
        <p:nvPicPr>
          <p:cNvPr id="11" name="Picture 10">
            <a:extLst>
              <a:ext uri="{FF2B5EF4-FFF2-40B4-BE49-F238E27FC236}">
                <a16:creationId xmlns:a16="http://schemas.microsoft.com/office/drawing/2014/main" id="{B20F826E-C2A6-D301-4608-1212EED13453}"/>
              </a:ext>
            </a:extLst>
          </p:cNvPr>
          <p:cNvPicPr>
            <a:picLocks noChangeAspect="1"/>
          </p:cNvPicPr>
          <p:nvPr/>
        </p:nvPicPr>
        <p:blipFill>
          <a:blip r:embed="rId11"/>
          <a:srcRect t="9349" b="9349"/>
          <a:stretch/>
        </p:blipFill>
        <p:spPr>
          <a:xfrm>
            <a:off x="10136652" y="7151503"/>
            <a:ext cx="1582124" cy="1819483"/>
          </a:xfrm>
          <a:prstGeom prst="ellipse">
            <a:avLst/>
          </a:prstGeom>
          <a:ln>
            <a:noFill/>
          </a:ln>
          <a:effectLst>
            <a:softEdge rad="112500"/>
          </a:effectLst>
        </p:spPr>
      </p:pic>
      <p:cxnSp>
        <p:nvCxnSpPr>
          <p:cNvPr id="16" name="Straight Connector 15">
            <a:extLst>
              <a:ext uri="{FF2B5EF4-FFF2-40B4-BE49-F238E27FC236}">
                <a16:creationId xmlns:a16="http://schemas.microsoft.com/office/drawing/2014/main" id="{F5E6B2D3-D0A5-3B0C-0891-B0B123E002D6}"/>
              </a:ext>
            </a:extLst>
          </p:cNvPr>
          <p:cNvCxnSpPr>
            <a:cxnSpLocks/>
          </p:cNvCxnSpPr>
          <p:nvPr/>
        </p:nvCxnSpPr>
        <p:spPr>
          <a:xfrm>
            <a:off x="1208027" y="3429000"/>
            <a:ext cx="1993628" cy="0"/>
          </a:xfrm>
          <a:prstGeom prst="line">
            <a:avLst/>
          </a:prstGeom>
          <a:ln w="285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12716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Datasets</a:t>
            </a:r>
            <a:endParaRPr b="1" dirty="0">
              <a:solidFill>
                <a:schemeClr val="accent1"/>
              </a:solidFill>
            </a:endParaRPr>
          </a:p>
        </p:txBody>
      </p:sp>
      <p:graphicFrame>
        <p:nvGraphicFramePr>
          <p:cNvPr id="2" name="Diagram 1">
            <a:extLst>
              <a:ext uri="{FF2B5EF4-FFF2-40B4-BE49-F238E27FC236}">
                <a16:creationId xmlns:a16="http://schemas.microsoft.com/office/drawing/2014/main" id="{C689A4C6-2DD8-CD7B-6AB9-5C55C5CE8DE5}"/>
              </a:ext>
            </a:extLst>
          </p:cNvPr>
          <p:cNvGraphicFramePr/>
          <p:nvPr>
            <p:extLst>
              <p:ext uri="{D42A27DB-BD31-4B8C-83A1-F6EECF244321}">
                <p14:modId xmlns:p14="http://schemas.microsoft.com/office/powerpoint/2010/main" val="570607771"/>
              </p:ext>
            </p:extLst>
          </p:nvPr>
        </p:nvGraphicFramePr>
        <p:xfrm>
          <a:off x="508000" y="1828327"/>
          <a:ext cx="11404600" cy="1134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114FFC4-4F59-251F-DD9E-AE07A2E073D1}"/>
              </a:ext>
            </a:extLst>
          </p:cNvPr>
          <p:cNvPicPr>
            <a:picLocks noChangeAspect="1"/>
          </p:cNvPicPr>
          <p:nvPr/>
        </p:nvPicPr>
        <p:blipFill rotWithShape="1">
          <a:blip r:embed="rId8"/>
          <a:srcRect t="6661" r="-1997" b="11349"/>
          <a:stretch/>
        </p:blipFill>
        <p:spPr>
          <a:xfrm>
            <a:off x="366473" y="3400125"/>
            <a:ext cx="2846628" cy="3236760"/>
          </a:xfrm>
          <a:prstGeom prst="ellipse">
            <a:avLst/>
          </a:prstGeom>
          <a:ln>
            <a:noFill/>
          </a:ln>
          <a:effectLst>
            <a:softEdge rad="112500"/>
          </a:effectLst>
        </p:spPr>
      </p:pic>
      <p:pic>
        <p:nvPicPr>
          <p:cNvPr id="14" name="Picture 7" descr="Map&#10;&#10;Description automatically generated">
            <a:extLst>
              <a:ext uri="{FF2B5EF4-FFF2-40B4-BE49-F238E27FC236}">
                <a16:creationId xmlns:a16="http://schemas.microsoft.com/office/drawing/2014/main" id="{C15C8021-895B-D0C8-FD88-66E67BE8F10E}"/>
              </a:ext>
            </a:extLst>
          </p:cNvPr>
          <p:cNvPicPr>
            <a:picLocks noChangeAspect="1"/>
          </p:cNvPicPr>
          <p:nvPr/>
        </p:nvPicPr>
        <p:blipFill rotWithShape="1">
          <a:blip r:embed="rId9"/>
          <a:srcRect t="4655" b="9809"/>
          <a:stretch/>
        </p:blipFill>
        <p:spPr>
          <a:xfrm>
            <a:off x="3449027" y="3314813"/>
            <a:ext cx="2694646" cy="3260312"/>
          </a:xfrm>
          <a:prstGeom prst="ellipse">
            <a:avLst/>
          </a:prstGeom>
          <a:ln>
            <a:noFill/>
          </a:ln>
          <a:effectLst>
            <a:softEdge rad="112500"/>
          </a:effectLst>
        </p:spPr>
      </p:pic>
      <p:pic>
        <p:nvPicPr>
          <p:cNvPr id="16" name="Picture 15" descr="Chart, scatter chart&#10;&#10;Description automatically generated">
            <a:extLst>
              <a:ext uri="{FF2B5EF4-FFF2-40B4-BE49-F238E27FC236}">
                <a16:creationId xmlns:a16="http://schemas.microsoft.com/office/drawing/2014/main" id="{565FFCEB-C039-E6BD-6C4E-31268C53138C}"/>
              </a:ext>
            </a:extLst>
          </p:cNvPr>
          <p:cNvPicPr>
            <a:picLocks noChangeAspect="1"/>
          </p:cNvPicPr>
          <p:nvPr/>
        </p:nvPicPr>
        <p:blipFill rotWithShape="1">
          <a:blip r:embed="rId10"/>
          <a:srcRect t="7259" b="9442"/>
          <a:stretch/>
        </p:blipFill>
        <p:spPr>
          <a:xfrm>
            <a:off x="6379600" y="3400125"/>
            <a:ext cx="2694646" cy="3175000"/>
          </a:xfrm>
          <a:prstGeom prst="ellipse">
            <a:avLst/>
          </a:prstGeom>
          <a:ln>
            <a:noFill/>
          </a:ln>
          <a:effectLst>
            <a:softEdge rad="112500"/>
          </a:effectLst>
        </p:spPr>
      </p:pic>
      <p:pic>
        <p:nvPicPr>
          <p:cNvPr id="18" name="Picture 17">
            <a:extLst>
              <a:ext uri="{FF2B5EF4-FFF2-40B4-BE49-F238E27FC236}">
                <a16:creationId xmlns:a16="http://schemas.microsoft.com/office/drawing/2014/main" id="{6EAA7E34-3927-C1BF-3C8F-9F0041695595}"/>
              </a:ext>
            </a:extLst>
          </p:cNvPr>
          <p:cNvPicPr>
            <a:picLocks noChangeAspect="1"/>
          </p:cNvPicPr>
          <p:nvPr/>
        </p:nvPicPr>
        <p:blipFill>
          <a:blip r:embed="rId11"/>
          <a:srcRect t="9349" b="9349"/>
          <a:stretch/>
        </p:blipFill>
        <p:spPr>
          <a:xfrm>
            <a:off x="9357846" y="3227586"/>
            <a:ext cx="2694646" cy="3098912"/>
          </a:xfrm>
          <a:prstGeom prst="ellipse">
            <a:avLst/>
          </a:prstGeom>
          <a:ln>
            <a:noFill/>
          </a:ln>
          <a:effectLst>
            <a:softEdge rad="112500"/>
          </a:effectLst>
        </p:spPr>
      </p:pic>
      <p:pic>
        <p:nvPicPr>
          <p:cNvPr id="4" name="Picture 3" descr="Map&#10;&#10;Description automatically generated">
            <a:extLst>
              <a:ext uri="{FF2B5EF4-FFF2-40B4-BE49-F238E27FC236}">
                <a16:creationId xmlns:a16="http://schemas.microsoft.com/office/drawing/2014/main" id="{174DA997-B6D1-5B29-8D13-A534F6211496}"/>
              </a:ext>
            </a:extLst>
          </p:cNvPr>
          <p:cNvPicPr>
            <a:picLocks noChangeAspect="1"/>
          </p:cNvPicPr>
          <p:nvPr/>
        </p:nvPicPr>
        <p:blipFill rotWithShape="1">
          <a:blip r:embed="rId12"/>
          <a:srcRect t="5055" b="8660"/>
          <a:stretch/>
        </p:blipFill>
        <p:spPr>
          <a:xfrm>
            <a:off x="7295195" y="7097317"/>
            <a:ext cx="1284438" cy="1567682"/>
          </a:xfrm>
          <a:prstGeom prst="ellipse">
            <a:avLst/>
          </a:prstGeom>
          <a:ln>
            <a:noFill/>
          </a:ln>
          <a:effectLst>
            <a:softEdge rad="112500"/>
          </a:effectLst>
        </p:spPr>
      </p:pic>
      <p:pic>
        <p:nvPicPr>
          <p:cNvPr id="5" name="!!Picture 3" descr="Map&#10;&#10;Description automatically generated">
            <a:extLst>
              <a:ext uri="{FF2B5EF4-FFF2-40B4-BE49-F238E27FC236}">
                <a16:creationId xmlns:a16="http://schemas.microsoft.com/office/drawing/2014/main" id="{57D0D975-85EA-67AB-FEFA-167B85E77013}"/>
              </a:ext>
            </a:extLst>
          </p:cNvPr>
          <p:cNvPicPr>
            <a:picLocks noChangeAspect="1"/>
          </p:cNvPicPr>
          <p:nvPr/>
        </p:nvPicPr>
        <p:blipFill rotWithShape="1">
          <a:blip r:embed="rId13">
            <a:alphaModFix/>
          </a:blip>
          <a:srcRect t="6250" b="10170"/>
          <a:stretch/>
        </p:blipFill>
        <p:spPr>
          <a:xfrm>
            <a:off x="1364957" y="7153003"/>
            <a:ext cx="1320930" cy="1561677"/>
          </a:xfrm>
          <a:prstGeom prst="ellipse">
            <a:avLst/>
          </a:prstGeom>
          <a:ln>
            <a:noFill/>
          </a:ln>
          <a:effectLst>
            <a:softEdge rad="112500"/>
          </a:effectLst>
        </p:spPr>
      </p:pic>
      <p:pic>
        <p:nvPicPr>
          <p:cNvPr id="6" name="!!Picture 5" descr="Map&#10;&#10;Description automatically generated">
            <a:extLst>
              <a:ext uri="{FF2B5EF4-FFF2-40B4-BE49-F238E27FC236}">
                <a16:creationId xmlns:a16="http://schemas.microsoft.com/office/drawing/2014/main" id="{5455B6D0-DEFB-0A68-5A9C-29D58FE504FE}"/>
              </a:ext>
            </a:extLst>
          </p:cNvPr>
          <p:cNvPicPr>
            <a:picLocks noChangeAspect="1"/>
          </p:cNvPicPr>
          <p:nvPr/>
        </p:nvPicPr>
        <p:blipFill rotWithShape="1">
          <a:blip r:embed="rId14"/>
          <a:srcRect t="1000"/>
          <a:stretch/>
        </p:blipFill>
        <p:spPr>
          <a:xfrm>
            <a:off x="4254587" y="6981821"/>
            <a:ext cx="1284438" cy="1798673"/>
          </a:xfrm>
          <a:prstGeom prst="ellipse">
            <a:avLst/>
          </a:prstGeom>
          <a:ln>
            <a:noFill/>
          </a:ln>
          <a:effectLst>
            <a:softEdge rad="112500"/>
          </a:effectLst>
        </p:spPr>
      </p:pic>
    </p:spTree>
    <p:extLst>
      <p:ext uri="{BB962C8B-B14F-4D97-AF65-F5344CB8AC3E}">
        <p14:creationId xmlns:p14="http://schemas.microsoft.com/office/powerpoint/2010/main" val="107356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27829DA-6364-2F85-F2FC-FEEEB9B8D358}"/>
              </a:ext>
            </a:extLst>
          </p:cNvPr>
          <p:cNvPicPr>
            <a:picLocks noChangeAspect="1"/>
          </p:cNvPicPr>
          <p:nvPr/>
        </p:nvPicPr>
        <p:blipFill rotWithShape="1">
          <a:blip r:embed="rId3"/>
          <a:srcRect t="5055" b="8660"/>
          <a:stretch/>
        </p:blipFill>
        <p:spPr>
          <a:xfrm>
            <a:off x="6318220" y="3295321"/>
            <a:ext cx="2754660" cy="3362117"/>
          </a:xfrm>
          <a:prstGeom prst="ellipse">
            <a:avLst/>
          </a:prstGeom>
          <a:ln>
            <a:noFill/>
          </a:ln>
          <a:effectLst>
            <a:softEdge rad="112500"/>
          </a:effectLst>
        </p:spPr>
      </p:pic>
      <p:pic>
        <p:nvPicPr>
          <p:cNvPr id="4" name="!!Picture 3" descr="Map&#10;&#10;Description automatically generated">
            <a:extLst>
              <a:ext uri="{FF2B5EF4-FFF2-40B4-BE49-F238E27FC236}">
                <a16:creationId xmlns:a16="http://schemas.microsoft.com/office/drawing/2014/main" id="{C22B855E-91E3-6877-47A4-725C534E32B6}"/>
              </a:ext>
            </a:extLst>
          </p:cNvPr>
          <p:cNvPicPr>
            <a:picLocks noChangeAspect="1"/>
          </p:cNvPicPr>
          <p:nvPr/>
        </p:nvPicPr>
        <p:blipFill rotWithShape="1">
          <a:blip r:embed="rId4">
            <a:alphaModFix/>
          </a:blip>
          <a:srcRect t="6250" b="10170"/>
          <a:stretch/>
        </p:blipFill>
        <p:spPr>
          <a:xfrm>
            <a:off x="346212" y="3357880"/>
            <a:ext cx="2832922" cy="3349239"/>
          </a:xfrm>
          <a:prstGeom prst="ellipse">
            <a:avLst/>
          </a:prstGeom>
          <a:ln>
            <a:noFill/>
          </a:ln>
          <a:effectLst>
            <a:softEdge rad="112500"/>
          </a:effectLst>
        </p:spPr>
      </p:pic>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Datasets</a:t>
            </a:r>
            <a:endParaRPr b="1" dirty="0">
              <a:solidFill>
                <a:schemeClr val="accent1"/>
              </a:solidFill>
            </a:endParaRPr>
          </a:p>
        </p:txBody>
      </p:sp>
      <p:graphicFrame>
        <p:nvGraphicFramePr>
          <p:cNvPr id="2" name="Diagram 1">
            <a:extLst>
              <a:ext uri="{FF2B5EF4-FFF2-40B4-BE49-F238E27FC236}">
                <a16:creationId xmlns:a16="http://schemas.microsoft.com/office/drawing/2014/main" id="{C689A4C6-2DD8-CD7B-6AB9-5C55C5CE8DE5}"/>
              </a:ext>
            </a:extLst>
          </p:cNvPr>
          <p:cNvGraphicFramePr/>
          <p:nvPr/>
        </p:nvGraphicFramePr>
        <p:xfrm>
          <a:off x="508000" y="1828327"/>
          <a:ext cx="11404600" cy="11349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5" descr="Map&#10;&#10;Description automatically generated">
            <a:extLst>
              <a:ext uri="{FF2B5EF4-FFF2-40B4-BE49-F238E27FC236}">
                <a16:creationId xmlns:a16="http://schemas.microsoft.com/office/drawing/2014/main" id="{7700EA5F-9D09-02DB-15CC-7A31B79BA46B}"/>
              </a:ext>
            </a:extLst>
          </p:cNvPr>
          <p:cNvPicPr>
            <a:picLocks noChangeAspect="1"/>
          </p:cNvPicPr>
          <p:nvPr/>
        </p:nvPicPr>
        <p:blipFill rotWithShape="1">
          <a:blip r:embed="rId10"/>
          <a:srcRect t="1000"/>
          <a:stretch/>
        </p:blipFill>
        <p:spPr>
          <a:xfrm>
            <a:off x="3278595" y="3157125"/>
            <a:ext cx="2754659" cy="3857510"/>
          </a:xfrm>
          <a:prstGeom prst="ellipse">
            <a:avLst/>
          </a:prstGeom>
          <a:ln>
            <a:noFill/>
          </a:ln>
          <a:effectLst>
            <a:softEdge rad="112500"/>
          </a:effectLst>
        </p:spPr>
      </p:pic>
      <p:pic>
        <p:nvPicPr>
          <p:cNvPr id="18" name="Picture 17">
            <a:extLst>
              <a:ext uri="{FF2B5EF4-FFF2-40B4-BE49-F238E27FC236}">
                <a16:creationId xmlns:a16="http://schemas.microsoft.com/office/drawing/2014/main" id="{6EAA7E34-3927-C1BF-3C8F-9F0041695595}"/>
              </a:ext>
            </a:extLst>
          </p:cNvPr>
          <p:cNvPicPr>
            <a:picLocks noChangeAspect="1"/>
          </p:cNvPicPr>
          <p:nvPr/>
        </p:nvPicPr>
        <p:blipFill>
          <a:blip r:embed="rId11"/>
          <a:srcRect t="9349" b="9349"/>
          <a:stretch/>
        </p:blipFill>
        <p:spPr>
          <a:xfrm>
            <a:off x="9357846" y="3227586"/>
            <a:ext cx="2694646" cy="3098912"/>
          </a:xfrm>
          <a:prstGeom prst="ellipse">
            <a:avLst/>
          </a:prstGeom>
          <a:ln>
            <a:noFill/>
          </a:ln>
          <a:effectLst>
            <a:softEdge rad="112500"/>
          </a:effectLst>
        </p:spPr>
      </p:pic>
      <p:pic>
        <p:nvPicPr>
          <p:cNvPr id="3" name="Picture 2">
            <a:extLst>
              <a:ext uri="{FF2B5EF4-FFF2-40B4-BE49-F238E27FC236}">
                <a16:creationId xmlns:a16="http://schemas.microsoft.com/office/drawing/2014/main" id="{13D5CC91-E833-B409-773E-F2771279B1E6}"/>
              </a:ext>
            </a:extLst>
          </p:cNvPr>
          <p:cNvPicPr>
            <a:picLocks noChangeAspect="1"/>
          </p:cNvPicPr>
          <p:nvPr/>
        </p:nvPicPr>
        <p:blipFill rotWithShape="1">
          <a:blip r:embed="rId12"/>
          <a:srcRect t="6661" r="-1997" b="11349"/>
          <a:stretch/>
        </p:blipFill>
        <p:spPr>
          <a:xfrm>
            <a:off x="1303506" y="7392488"/>
            <a:ext cx="1399376" cy="1591161"/>
          </a:xfrm>
          <a:prstGeom prst="ellipse">
            <a:avLst/>
          </a:prstGeom>
          <a:ln>
            <a:noFill/>
          </a:ln>
          <a:effectLst>
            <a:softEdge rad="112500"/>
          </a:effectLst>
        </p:spPr>
      </p:pic>
      <p:pic>
        <p:nvPicPr>
          <p:cNvPr id="7" name="Picture 6" descr="Chart, scatter chart&#10;&#10;Description automatically generated">
            <a:extLst>
              <a:ext uri="{FF2B5EF4-FFF2-40B4-BE49-F238E27FC236}">
                <a16:creationId xmlns:a16="http://schemas.microsoft.com/office/drawing/2014/main" id="{0E7CA6BE-3658-DF68-E32B-4AE127636042}"/>
              </a:ext>
            </a:extLst>
          </p:cNvPr>
          <p:cNvPicPr>
            <a:picLocks noChangeAspect="1"/>
          </p:cNvPicPr>
          <p:nvPr/>
        </p:nvPicPr>
        <p:blipFill rotWithShape="1">
          <a:blip r:embed="rId13"/>
          <a:srcRect t="7259" b="9442"/>
          <a:stretch/>
        </p:blipFill>
        <p:spPr>
          <a:xfrm>
            <a:off x="7239363" y="7303337"/>
            <a:ext cx="1324663" cy="1560801"/>
          </a:xfrm>
          <a:prstGeom prst="ellipse">
            <a:avLst/>
          </a:prstGeom>
          <a:ln>
            <a:noFill/>
          </a:ln>
          <a:effectLst>
            <a:softEdge rad="112500"/>
          </a:effectLst>
        </p:spPr>
      </p:pic>
      <p:pic>
        <p:nvPicPr>
          <p:cNvPr id="5" name="Picture 7" descr="Map&#10;&#10;Description automatically generated">
            <a:extLst>
              <a:ext uri="{FF2B5EF4-FFF2-40B4-BE49-F238E27FC236}">
                <a16:creationId xmlns:a16="http://schemas.microsoft.com/office/drawing/2014/main" id="{C45DBEA5-6BA9-CC8F-A9C7-9F8E92E561CC}"/>
              </a:ext>
            </a:extLst>
          </p:cNvPr>
          <p:cNvPicPr>
            <a:picLocks noChangeAspect="1"/>
          </p:cNvPicPr>
          <p:nvPr/>
        </p:nvPicPr>
        <p:blipFill rotWithShape="1">
          <a:blip r:embed="rId14"/>
          <a:srcRect t="4655" b="9809"/>
          <a:stretch/>
        </p:blipFill>
        <p:spPr>
          <a:xfrm>
            <a:off x="4308791" y="7208515"/>
            <a:ext cx="1324663" cy="1602739"/>
          </a:xfrm>
          <a:prstGeom prst="ellipse">
            <a:avLst/>
          </a:prstGeom>
          <a:ln>
            <a:noFill/>
          </a:ln>
          <a:effectLst>
            <a:softEdge rad="112500"/>
          </a:effectLst>
        </p:spPr>
      </p:pic>
    </p:spTree>
    <p:extLst>
      <p:ext uri="{BB962C8B-B14F-4D97-AF65-F5344CB8AC3E}">
        <p14:creationId xmlns:p14="http://schemas.microsoft.com/office/powerpoint/2010/main" val="153397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AB7620E0-F4AF-AE55-7638-DB94AF8ABA9F}"/>
              </a:ext>
            </a:extLst>
          </p:cNvPr>
          <p:cNvPicPr>
            <a:picLocks noChangeAspect="1"/>
          </p:cNvPicPr>
          <p:nvPr/>
        </p:nvPicPr>
        <p:blipFill rotWithShape="1">
          <a:blip r:embed="rId3"/>
          <a:srcRect t="6297" b="10123"/>
          <a:stretch/>
        </p:blipFill>
        <p:spPr>
          <a:xfrm>
            <a:off x="1726833" y="1426464"/>
            <a:ext cx="4446418" cy="5256808"/>
          </a:xfrm>
          <a:prstGeom prst="ellipse">
            <a:avLst/>
          </a:prstGeom>
          <a:ln>
            <a:noFill/>
          </a:ln>
          <a:effectLst>
            <a:softEdge rad="112500"/>
          </a:effectLst>
        </p:spPr>
      </p:pic>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Datasets</a:t>
            </a:r>
            <a:endParaRPr b="1" dirty="0">
              <a:solidFill>
                <a:schemeClr val="accent1"/>
              </a:solidFill>
            </a:endParaRPr>
          </a:p>
        </p:txBody>
      </p:sp>
      <p:sp>
        <p:nvSpPr>
          <p:cNvPr id="10" name="Diagram 1">
            <a:extLst>
              <a:ext uri="{FF2B5EF4-FFF2-40B4-BE49-F238E27FC236}">
                <a16:creationId xmlns:a16="http://schemas.microsoft.com/office/drawing/2014/main" id="{BF276A60-9DDD-4B08-D137-D57A19343587}"/>
              </a:ext>
            </a:extLst>
          </p:cNvPr>
          <p:cNvSpPr/>
          <p:nvPr/>
        </p:nvSpPr>
        <p:spPr>
          <a:xfrm rot="16200000">
            <a:off x="-1052944" y="3920578"/>
            <a:ext cx="5065776" cy="493776"/>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2000" b="1" kern="1200" dirty="0"/>
              <a:t>Outbreak Potential.</a:t>
            </a:r>
          </a:p>
        </p:txBody>
      </p:sp>
      <p:sp>
        <p:nvSpPr>
          <p:cNvPr id="11" name="Diagram 1">
            <a:extLst>
              <a:ext uri="{FF2B5EF4-FFF2-40B4-BE49-F238E27FC236}">
                <a16:creationId xmlns:a16="http://schemas.microsoft.com/office/drawing/2014/main" id="{FCCD5121-3D86-1092-3DAA-6159BEA597CD}"/>
              </a:ext>
            </a:extLst>
          </p:cNvPr>
          <p:cNvSpPr/>
          <p:nvPr/>
        </p:nvSpPr>
        <p:spPr>
          <a:xfrm rot="16200000">
            <a:off x="4515371" y="3919900"/>
            <a:ext cx="5064420" cy="493776"/>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2000" b="1" kern="1200" dirty="0"/>
              <a:t>Country’s Logistics Performance Index.</a:t>
            </a:r>
          </a:p>
        </p:txBody>
      </p:sp>
      <p:pic>
        <p:nvPicPr>
          <p:cNvPr id="18" name="Picture 17">
            <a:extLst>
              <a:ext uri="{FF2B5EF4-FFF2-40B4-BE49-F238E27FC236}">
                <a16:creationId xmlns:a16="http://schemas.microsoft.com/office/drawing/2014/main" id="{6EAA7E34-3927-C1BF-3C8F-9F0041695595}"/>
              </a:ext>
            </a:extLst>
          </p:cNvPr>
          <p:cNvPicPr>
            <a:picLocks noChangeAspect="1"/>
          </p:cNvPicPr>
          <p:nvPr/>
        </p:nvPicPr>
        <p:blipFill>
          <a:blip r:embed="rId4"/>
          <a:srcRect t="9349" b="9349"/>
          <a:stretch/>
        </p:blipFill>
        <p:spPr>
          <a:xfrm>
            <a:off x="7404062" y="1525120"/>
            <a:ext cx="4200127" cy="4830253"/>
          </a:xfrm>
          <a:prstGeom prst="ellipse">
            <a:avLst/>
          </a:prstGeom>
          <a:ln>
            <a:noFill/>
          </a:ln>
          <a:effectLst>
            <a:softEdge rad="112500"/>
          </a:effectLst>
        </p:spPr>
      </p:pic>
    </p:spTree>
    <p:extLst>
      <p:ext uri="{BB962C8B-B14F-4D97-AF65-F5344CB8AC3E}">
        <p14:creationId xmlns:p14="http://schemas.microsoft.com/office/powerpoint/2010/main" val="3862747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91A77EE1-FDE0-D472-9F16-79A0C5D9C6D0}"/>
              </a:ext>
            </a:extLst>
          </p:cNvPr>
          <p:cNvPicPr>
            <a:picLocks/>
          </p:cNvPicPr>
          <p:nvPr/>
        </p:nvPicPr>
        <p:blipFill rotWithShape="1">
          <a:blip r:embed="rId3"/>
          <a:srcRect t="3792" b="10104"/>
          <a:stretch/>
        </p:blipFill>
        <p:spPr>
          <a:xfrm>
            <a:off x="1728217" y="1422894"/>
            <a:ext cx="4316909" cy="5257800"/>
          </a:xfrm>
          <a:prstGeom prst="ellipse">
            <a:avLst/>
          </a:prstGeom>
          <a:ln>
            <a:noFill/>
          </a:ln>
          <a:effectLst>
            <a:softEdge rad="112500"/>
          </a:effectLst>
        </p:spPr>
      </p:pic>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Datasets</a:t>
            </a:r>
            <a:endParaRPr b="1" dirty="0">
              <a:solidFill>
                <a:schemeClr val="accent1"/>
              </a:solidFill>
            </a:endParaRPr>
          </a:p>
        </p:txBody>
      </p:sp>
      <p:sp>
        <p:nvSpPr>
          <p:cNvPr id="10" name="Freeform: Shape 9">
            <a:extLst>
              <a:ext uri="{FF2B5EF4-FFF2-40B4-BE49-F238E27FC236}">
                <a16:creationId xmlns:a16="http://schemas.microsoft.com/office/drawing/2014/main" id="{BF276A60-9DDD-4B08-D137-D57A19343587}"/>
              </a:ext>
            </a:extLst>
          </p:cNvPr>
          <p:cNvSpPr/>
          <p:nvPr/>
        </p:nvSpPr>
        <p:spPr>
          <a:xfrm rot="16200000">
            <a:off x="-1051560" y="3924714"/>
            <a:ext cx="5064418" cy="486865"/>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2000" b="1" kern="1200" dirty="0"/>
              <a:t>Outbreak Potential.</a:t>
            </a:r>
          </a:p>
        </p:txBody>
      </p:sp>
      <p:sp>
        <p:nvSpPr>
          <p:cNvPr id="11" name="Freeform: Shape 10">
            <a:extLst>
              <a:ext uri="{FF2B5EF4-FFF2-40B4-BE49-F238E27FC236}">
                <a16:creationId xmlns:a16="http://schemas.microsoft.com/office/drawing/2014/main" id="{FCCD5121-3D86-1092-3DAA-6159BEA597CD}"/>
              </a:ext>
            </a:extLst>
          </p:cNvPr>
          <p:cNvSpPr/>
          <p:nvPr/>
        </p:nvSpPr>
        <p:spPr>
          <a:xfrm rot="16200000">
            <a:off x="4517136" y="3920746"/>
            <a:ext cx="5064420" cy="494794"/>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2000" b="1" kern="1200" dirty="0"/>
              <a:t>Country’s Logistics Performance Index.</a:t>
            </a:r>
          </a:p>
        </p:txBody>
      </p:sp>
      <p:pic>
        <p:nvPicPr>
          <p:cNvPr id="18" name="Picture 17">
            <a:extLst>
              <a:ext uri="{FF2B5EF4-FFF2-40B4-BE49-F238E27FC236}">
                <a16:creationId xmlns:a16="http://schemas.microsoft.com/office/drawing/2014/main" id="{6EAA7E34-3927-C1BF-3C8F-9F0041695595}"/>
              </a:ext>
            </a:extLst>
          </p:cNvPr>
          <p:cNvPicPr>
            <a:picLocks noChangeAspect="1"/>
          </p:cNvPicPr>
          <p:nvPr/>
        </p:nvPicPr>
        <p:blipFill>
          <a:blip r:embed="rId4"/>
          <a:srcRect t="9349" b="9349"/>
          <a:stretch/>
        </p:blipFill>
        <p:spPr>
          <a:xfrm>
            <a:off x="7406640" y="1525120"/>
            <a:ext cx="4200127" cy="4830253"/>
          </a:xfrm>
          <a:prstGeom prst="ellipse">
            <a:avLst/>
          </a:prstGeom>
          <a:ln>
            <a:noFill/>
          </a:ln>
          <a:effectLst>
            <a:softEdge rad="112500"/>
          </a:effectLst>
        </p:spPr>
      </p:pic>
    </p:spTree>
    <p:extLst>
      <p:ext uri="{BB962C8B-B14F-4D97-AF65-F5344CB8AC3E}">
        <p14:creationId xmlns:p14="http://schemas.microsoft.com/office/powerpoint/2010/main" val="17664891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Optimization</a:t>
            </a:r>
            <a:endParaRPr b="1" dirty="0">
              <a:solidFill>
                <a:schemeClr val="accent1"/>
              </a:solidFill>
            </a:endParaRPr>
          </a:p>
        </p:txBody>
      </p:sp>
      <p:sp>
        <p:nvSpPr>
          <p:cNvPr id="10" name="Freeform: Shape 9">
            <a:extLst>
              <a:ext uri="{FF2B5EF4-FFF2-40B4-BE49-F238E27FC236}">
                <a16:creationId xmlns:a16="http://schemas.microsoft.com/office/drawing/2014/main" id="{BF276A60-9DDD-4B08-D137-D57A19343587}"/>
              </a:ext>
            </a:extLst>
          </p:cNvPr>
          <p:cNvSpPr/>
          <p:nvPr/>
        </p:nvSpPr>
        <p:spPr>
          <a:xfrm rot="16200000">
            <a:off x="3062352" y="3570954"/>
            <a:ext cx="5750235" cy="411074"/>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1800" b="1" dirty="0"/>
              <a:t>Result</a:t>
            </a:r>
          </a:p>
        </p:txBody>
      </p:sp>
      <p:pic>
        <p:nvPicPr>
          <p:cNvPr id="4" name="Picture 3" descr="Map&#10;&#10;Description automatically generated">
            <a:extLst>
              <a:ext uri="{FF2B5EF4-FFF2-40B4-BE49-F238E27FC236}">
                <a16:creationId xmlns:a16="http://schemas.microsoft.com/office/drawing/2014/main" id="{642BB66F-DD4E-DCA9-682F-7FA5BDB67C2F}"/>
              </a:ext>
            </a:extLst>
          </p:cNvPr>
          <p:cNvPicPr>
            <a:picLocks noChangeAspect="1"/>
          </p:cNvPicPr>
          <p:nvPr/>
        </p:nvPicPr>
        <p:blipFill rotWithShape="1">
          <a:blip r:embed="rId3"/>
          <a:srcRect t="4791" b="9688"/>
          <a:stretch/>
        </p:blipFill>
        <p:spPr>
          <a:xfrm>
            <a:off x="6177489" y="-345490"/>
            <a:ext cx="6119849" cy="7403218"/>
          </a:xfrm>
          <a:prstGeom prst="ellipse">
            <a:avLst/>
          </a:prstGeom>
          <a:ln>
            <a:noFill/>
          </a:ln>
          <a:effectLst>
            <a:softEdge rad="112500"/>
          </a:effectLst>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85E2C5-6E4E-1A03-0EC3-3CF671A1A4E5}"/>
                  </a:ext>
                </a:extLst>
              </p:cNvPr>
              <p:cNvSpPr txBox="1"/>
              <p:nvPr/>
            </p:nvSpPr>
            <p:spPr>
              <a:xfrm>
                <a:off x="379707" y="3215916"/>
                <a:ext cx="4487639" cy="278025"/>
              </a:xfrm>
              <a:prstGeom prst="rect">
                <a:avLst/>
              </a:prstGeom>
              <a:noFill/>
            </p:spPr>
            <p:txBody>
              <a:bodyPr wrap="none" lIns="0" tIns="0" rIns="0" bIns="0" rtlCol="0">
                <a:spAutoFit/>
              </a:bodyPr>
              <a:lstStyle/>
              <a:p>
                <a:r>
                  <a:rPr lang="pt-BR" sz="1800" dirty="0">
                    <a:latin typeface="+mj-lt"/>
                  </a:rPr>
                  <a:t>Minimi</a:t>
                </a:r>
                <a14:m>
                  <m:oMath xmlns:m="http://schemas.openxmlformats.org/officeDocument/2006/math">
                    <m:r>
                      <m:rPr>
                        <m:sty m:val="p"/>
                      </m:rPr>
                      <a:rPr lang="en-US" sz="1800" b="0" i="0" smtClean="0">
                        <a:latin typeface="Cambria Math" panose="02040503050406030204" pitchFamily="18" charset="0"/>
                      </a:rPr>
                      <m:t>ze</m:t>
                    </m:r>
                    <m:r>
                      <a:rPr lang="pt-BR" sz="1800" i="1" smtClean="0">
                        <a:latin typeface="Cambria Math" panose="02040503050406030204" pitchFamily="18" charset="0"/>
                      </a:rPr>
                      <m:t>=</m:t>
                    </m:r>
                    <m:nary>
                      <m:naryPr>
                        <m:chr m:val="∑"/>
                        <m:ctrlPr>
                          <a:rPr lang="pt-BR" sz="1800" i="1" smtClean="0">
                            <a:latin typeface="Cambria Math" panose="02040503050406030204" pitchFamily="18" charset="0"/>
                          </a:rPr>
                        </m:ctrlPr>
                      </m:naryPr>
                      <m:sub>
                        <m:r>
                          <a:rPr lang="en-US" sz="1800" b="0" i="1" smtClean="0">
                            <a:latin typeface="Cambria Math" panose="02040503050406030204" pitchFamily="18" charset="0"/>
                          </a:rPr>
                          <m:t>𝑖</m:t>
                        </m:r>
                        <m:r>
                          <a:rPr lang="pt-BR" sz="1800" i="1" smtClean="0">
                            <a:latin typeface="Cambria Math" panose="02040503050406030204" pitchFamily="18" charset="0"/>
                          </a:rPr>
                          <m:t>=</m:t>
                        </m:r>
                        <m:r>
                          <a:rPr lang="en-US" sz="1800" b="0" i="1" smtClean="0">
                            <a:latin typeface="Cambria Math" panose="02040503050406030204" pitchFamily="18" charset="0"/>
                          </a:rPr>
                          <m:t>1</m:t>
                        </m:r>
                      </m:sub>
                      <m:sup>
                        <m:r>
                          <a:rPr lang="pt-BR" sz="1800" i="1" smtClean="0">
                            <a:latin typeface="Cambria Math" panose="02040503050406030204" pitchFamily="18" charset="0"/>
                          </a:rPr>
                          <m:t>𝑛</m:t>
                        </m:r>
                      </m:sup>
                      <m:e>
                        <m:nary>
                          <m:naryPr>
                            <m:chr m:val="∑"/>
                            <m:ctrlPr>
                              <a:rPr lang="pt-BR" sz="1800" i="1">
                                <a:latin typeface="Cambria Math" panose="02040503050406030204" pitchFamily="18" charset="0"/>
                              </a:rPr>
                            </m:ctrlPr>
                          </m:naryPr>
                          <m:sub>
                            <m:r>
                              <a:rPr lang="en-US" sz="1800" i="1">
                                <a:latin typeface="Cambria Math" panose="02040503050406030204" pitchFamily="18" charset="0"/>
                              </a:rPr>
                              <m:t>𝑖</m:t>
                            </m:r>
                            <m:r>
                              <a:rPr lang="pt-BR" sz="1800" i="1">
                                <a:latin typeface="Cambria Math" panose="02040503050406030204" pitchFamily="18" charset="0"/>
                              </a:rPr>
                              <m:t>=</m:t>
                            </m:r>
                            <m:r>
                              <a:rPr lang="en-US" sz="1800" i="1">
                                <a:latin typeface="Cambria Math" panose="02040503050406030204" pitchFamily="18" charset="0"/>
                              </a:rPr>
                              <m:t>1</m:t>
                            </m:r>
                          </m:sub>
                          <m:sup>
                            <m:r>
                              <a:rPr lang="en-US" sz="1800" b="0" i="1" smtClean="0">
                                <a:latin typeface="Cambria Math" panose="02040503050406030204" pitchFamily="18" charset="0"/>
                              </a:rPr>
                              <m:t>𝑚</m:t>
                            </m:r>
                          </m:sup>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𝑑</m:t>
                                </m:r>
                                <m:r>
                                  <a:rPr lang="en-US" sz="1800" b="0" i="1" baseline="-25000" smtClean="0">
                                    <a:latin typeface="Cambria Math" panose="02040503050406030204" pitchFamily="18" charset="0"/>
                                  </a:rPr>
                                  <m:t>𝑖𝑗</m:t>
                                </m:r>
                                <m:r>
                                  <a:rPr lang="en-US" sz="1800" b="0" i="1" smtClean="0">
                                    <a:latin typeface="Cambria Math" panose="02040503050406030204" pitchFamily="18" charset="0"/>
                                  </a:rPr>
                                  <m:t> </m:t>
                                </m:r>
                                <m:r>
                                  <a:rPr lang="en-US" sz="1800" b="0" i="1" smtClean="0">
                                    <a:latin typeface="Cambria Math" panose="02040503050406030204" pitchFamily="18" charset="0"/>
                                  </a:rPr>
                                  <m:t>𝑐𝑖</m:t>
                                </m:r>
                                <m:r>
                                  <a:rPr lang="en-US" sz="1800" b="0" i="1" baseline="-25000"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𝑦𝑖</m:t>
                                </m:r>
                                <m:r>
                                  <a:rPr lang="en-US" sz="1800" b="0" i="1" baseline="-25000" smtClean="0">
                                    <a:latin typeface="Cambria Math" panose="02040503050406030204" pitchFamily="18" charset="0"/>
                                  </a:rPr>
                                  <m:t>𝑗</m:t>
                                </m:r>
                              </m:e>
                            </m:d>
                            <m:r>
                              <a:rPr lang="en-US" sz="1800" b="0" i="1" smtClean="0">
                                <a:latin typeface="Cambria Math" panose="02040503050406030204" pitchFamily="18" charset="0"/>
                              </a:rPr>
                              <m:t>+</m:t>
                            </m:r>
                            <m:nary>
                              <m:naryPr>
                                <m:chr m:val="∑"/>
                                <m:ctrlPr>
                                  <a:rPr lang="pt-BR" sz="1800" i="1">
                                    <a:latin typeface="Cambria Math" panose="02040503050406030204" pitchFamily="18" charset="0"/>
                                  </a:rPr>
                                </m:ctrlPr>
                              </m:naryPr>
                              <m:sub>
                                <m:r>
                                  <a:rPr lang="en-US" sz="1800" i="1">
                                    <a:latin typeface="Cambria Math" panose="02040503050406030204" pitchFamily="18" charset="0"/>
                                  </a:rPr>
                                  <m:t>𝑖</m:t>
                                </m:r>
                                <m:r>
                                  <a:rPr lang="pt-BR" sz="1800" i="1">
                                    <a:latin typeface="Cambria Math" panose="02040503050406030204" pitchFamily="18" charset="0"/>
                                  </a:rPr>
                                  <m:t>=</m:t>
                                </m:r>
                                <m:r>
                                  <a:rPr lang="en-US" sz="1800" i="1">
                                    <a:latin typeface="Cambria Math" panose="02040503050406030204" pitchFamily="18" charset="0"/>
                                  </a:rPr>
                                  <m:t>1</m:t>
                                </m:r>
                              </m:sub>
                              <m:sup>
                                <m:r>
                                  <a:rPr lang="pt-BR" sz="1800" i="1">
                                    <a:latin typeface="Cambria Math" panose="02040503050406030204" pitchFamily="18" charset="0"/>
                                  </a:rPr>
                                  <m:t>𝑛</m:t>
                                </m:r>
                              </m:sup>
                              <m:e>
                                <m:d>
                                  <m:dPr>
                                    <m:ctrlPr>
                                      <a:rPr lang="en-US" sz="1800" i="1">
                                        <a:latin typeface="Cambria Math" panose="02040503050406030204" pitchFamily="18" charset="0"/>
                                      </a:rPr>
                                    </m:ctrlPr>
                                  </m:dPr>
                                  <m:e>
                                    <m:r>
                                      <a:rPr lang="en-US" sz="1800" b="0" i="1" smtClean="0">
                                        <a:latin typeface="Cambria Math" panose="02040503050406030204" pitchFamily="18" charset="0"/>
                                      </a:rPr>
                                      <m:t>𝑓</m:t>
                                    </m:r>
                                    <m:r>
                                      <a:rPr lang="en-US" sz="1800" i="1" baseline="-25000">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𝑥</m:t>
                                    </m:r>
                                    <m:r>
                                      <a:rPr lang="en-US" sz="1800" i="1" baseline="-25000">
                                        <a:latin typeface="Cambria Math" panose="02040503050406030204" pitchFamily="18" charset="0"/>
                                      </a:rPr>
                                      <m:t>𝑖</m:t>
                                    </m:r>
                                  </m:e>
                                </m:d>
                              </m:e>
                            </m:nary>
                          </m:e>
                        </m:nary>
                      </m:e>
                    </m:nary>
                  </m:oMath>
                </a14:m>
                <a:endParaRPr lang="en-US" sz="1800" dirty="0">
                  <a:latin typeface="+mj-lt"/>
                </a:endParaRPr>
              </a:p>
            </p:txBody>
          </p:sp>
        </mc:Choice>
        <mc:Fallback>
          <p:sp>
            <p:nvSpPr>
              <p:cNvPr id="5" name="TextBox 4">
                <a:extLst>
                  <a:ext uri="{FF2B5EF4-FFF2-40B4-BE49-F238E27FC236}">
                    <a16:creationId xmlns:a16="http://schemas.microsoft.com/office/drawing/2014/main" id="{D485E2C5-6E4E-1A03-0EC3-3CF671A1A4E5}"/>
                  </a:ext>
                </a:extLst>
              </p:cNvPr>
              <p:cNvSpPr txBox="1">
                <a:spLocks noRot="1" noChangeAspect="1" noMove="1" noResize="1" noEditPoints="1" noAdjustHandles="1" noChangeArrowheads="1" noChangeShapeType="1" noTextEdit="1"/>
              </p:cNvSpPr>
              <p:nvPr/>
            </p:nvSpPr>
            <p:spPr>
              <a:xfrm>
                <a:off x="379707" y="3215916"/>
                <a:ext cx="4487639" cy="278025"/>
              </a:xfrm>
              <a:prstGeom prst="rect">
                <a:avLst/>
              </a:prstGeom>
              <a:blipFill>
                <a:blip r:embed="rId4"/>
                <a:stretch>
                  <a:fillRect l="-3125" t="-177778" b="-26888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7A46199-0DFE-84A3-C618-2E326984357F}"/>
              </a:ext>
            </a:extLst>
          </p:cNvPr>
          <p:cNvSpPr txBox="1"/>
          <p:nvPr/>
        </p:nvSpPr>
        <p:spPr>
          <a:xfrm>
            <a:off x="366757" y="2265336"/>
            <a:ext cx="4873136" cy="430887"/>
          </a:xfrm>
          <a:prstGeom prst="rect">
            <a:avLst/>
          </a:prstGeom>
          <a:noFill/>
        </p:spPr>
        <p:txBody>
          <a:bodyPr wrap="square" lIns="0" tIns="0" rIns="0" bIns="0" rtlCol="0">
            <a:spAutoFit/>
          </a:bodyPr>
          <a:lstStyle/>
          <a:p>
            <a:r>
              <a:rPr lang="en-US" dirty="0" err="1"/>
              <a:t>y</a:t>
            </a:r>
            <a:r>
              <a:rPr lang="en-US" baseline="-25000" dirty="0" err="1"/>
              <a:t>ij</a:t>
            </a:r>
            <a:r>
              <a:rPr lang="en-US" dirty="0"/>
              <a:t> = amount required to transfer cargo from source location -</a:t>
            </a:r>
            <a:r>
              <a:rPr lang="en-US" dirty="0" err="1"/>
              <a:t>i</a:t>
            </a:r>
            <a:r>
              <a:rPr lang="en-US" dirty="0"/>
              <a:t>- to location -j- </a:t>
            </a:r>
          </a:p>
        </p:txBody>
      </p:sp>
      <p:sp>
        <p:nvSpPr>
          <p:cNvPr id="7" name="TextBox 6">
            <a:extLst>
              <a:ext uri="{FF2B5EF4-FFF2-40B4-BE49-F238E27FC236}">
                <a16:creationId xmlns:a16="http://schemas.microsoft.com/office/drawing/2014/main" id="{675E5D03-CFF1-016C-694B-691BCDDBF46E}"/>
              </a:ext>
            </a:extLst>
          </p:cNvPr>
          <p:cNvSpPr txBox="1"/>
          <p:nvPr/>
        </p:nvSpPr>
        <p:spPr>
          <a:xfrm>
            <a:off x="339134" y="1987934"/>
            <a:ext cx="4873136" cy="215444"/>
          </a:xfrm>
          <a:prstGeom prst="rect">
            <a:avLst/>
          </a:prstGeom>
          <a:noFill/>
        </p:spPr>
        <p:txBody>
          <a:bodyPr wrap="square" lIns="0" tIns="0" rIns="0" bIns="0" rtlCol="0">
            <a:spAutoFit/>
          </a:bodyPr>
          <a:lstStyle/>
          <a:p>
            <a:r>
              <a:rPr lang="en-US" dirty="0"/>
              <a:t>x</a:t>
            </a:r>
            <a:r>
              <a:rPr lang="en-US" baseline="-25000" dirty="0"/>
              <a:t>i</a:t>
            </a:r>
            <a:r>
              <a:rPr lang="en-US" dirty="0"/>
              <a:t> = 1 if source location at -</a:t>
            </a:r>
            <a:r>
              <a:rPr lang="en-US" dirty="0" err="1"/>
              <a:t>i</a:t>
            </a:r>
            <a:r>
              <a:rPr lang="en-US" dirty="0"/>
              <a:t>- is selected, 0 if not selected </a:t>
            </a:r>
          </a:p>
        </p:txBody>
      </p:sp>
      <p:sp>
        <p:nvSpPr>
          <p:cNvPr id="8" name="TextBox 7">
            <a:extLst>
              <a:ext uri="{FF2B5EF4-FFF2-40B4-BE49-F238E27FC236}">
                <a16:creationId xmlns:a16="http://schemas.microsoft.com/office/drawing/2014/main" id="{CF3EEDEE-564A-2690-A3B6-43FE764DE76A}"/>
              </a:ext>
            </a:extLst>
          </p:cNvPr>
          <p:cNvSpPr txBox="1"/>
          <p:nvPr/>
        </p:nvSpPr>
        <p:spPr>
          <a:xfrm>
            <a:off x="339134" y="1679755"/>
            <a:ext cx="3926408" cy="246221"/>
          </a:xfrm>
          <a:prstGeom prst="rect">
            <a:avLst/>
          </a:prstGeom>
          <a:noFill/>
        </p:spPr>
        <p:txBody>
          <a:bodyPr wrap="square" lIns="0" tIns="0" rIns="0" bIns="0" rtlCol="0">
            <a:spAutoFit/>
          </a:bodyPr>
          <a:lstStyle/>
          <a:p>
            <a:r>
              <a:rPr lang="en-US" sz="1600" b="1" dirty="0"/>
              <a:t>Decision Variables</a:t>
            </a:r>
          </a:p>
        </p:txBody>
      </p:sp>
      <p:sp>
        <p:nvSpPr>
          <p:cNvPr id="9" name="TextBox 8">
            <a:extLst>
              <a:ext uri="{FF2B5EF4-FFF2-40B4-BE49-F238E27FC236}">
                <a16:creationId xmlns:a16="http://schemas.microsoft.com/office/drawing/2014/main" id="{6E168FE7-A792-00C9-A5DE-5BF5003C14CC}"/>
              </a:ext>
            </a:extLst>
          </p:cNvPr>
          <p:cNvSpPr txBox="1"/>
          <p:nvPr/>
        </p:nvSpPr>
        <p:spPr>
          <a:xfrm>
            <a:off x="366757" y="2881541"/>
            <a:ext cx="3926408" cy="246221"/>
          </a:xfrm>
          <a:prstGeom prst="rect">
            <a:avLst/>
          </a:prstGeom>
          <a:noFill/>
        </p:spPr>
        <p:txBody>
          <a:bodyPr wrap="square" lIns="0" tIns="0" rIns="0" bIns="0" rtlCol="0">
            <a:spAutoFit/>
          </a:bodyPr>
          <a:lstStyle/>
          <a:p>
            <a:r>
              <a:rPr lang="en-US" sz="1600" b="1" dirty="0"/>
              <a:t>Objective Function</a:t>
            </a:r>
          </a:p>
        </p:txBody>
      </p:sp>
      <p:sp>
        <p:nvSpPr>
          <p:cNvPr id="12" name="TextBox 11">
            <a:extLst>
              <a:ext uri="{FF2B5EF4-FFF2-40B4-BE49-F238E27FC236}">
                <a16:creationId xmlns:a16="http://schemas.microsoft.com/office/drawing/2014/main" id="{B8EDEFD1-1DEC-4D1E-1FDE-7A81042D4D91}"/>
              </a:ext>
            </a:extLst>
          </p:cNvPr>
          <p:cNvSpPr txBox="1"/>
          <p:nvPr/>
        </p:nvSpPr>
        <p:spPr>
          <a:xfrm>
            <a:off x="422405" y="4627869"/>
            <a:ext cx="3926408" cy="246221"/>
          </a:xfrm>
          <a:prstGeom prst="rect">
            <a:avLst/>
          </a:prstGeom>
          <a:noFill/>
        </p:spPr>
        <p:txBody>
          <a:bodyPr wrap="square" lIns="0" tIns="0" rIns="0" bIns="0" rtlCol="0">
            <a:spAutoFit/>
          </a:bodyPr>
          <a:lstStyle/>
          <a:p>
            <a:r>
              <a:rPr lang="en-US" sz="1600" b="1" dirty="0"/>
              <a:t>Constraints</a:t>
            </a:r>
          </a:p>
        </p:txBody>
      </p:sp>
      <p:sp>
        <p:nvSpPr>
          <p:cNvPr id="13" name="TextBox 12">
            <a:extLst>
              <a:ext uri="{FF2B5EF4-FFF2-40B4-BE49-F238E27FC236}">
                <a16:creationId xmlns:a16="http://schemas.microsoft.com/office/drawing/2014/main" id="{BE392C33-27BA-43C7-60A5-9EC4A52DC4FD}"/>
              </a:ext>
            </a:extLst>
          </p:cNvPr>
          <p:cNvSpPr txBox="1"/>
          <p:nvPr/>
        </p:nvSpPr>
        <p:spPr>
          <a:xfrm>
            <a:off x="424401" y="3613703"/>
            <a:ext cx="4427878" cy="215444"/>
          </a:xfrm>
          <a:prstGeom prst="rect">
            <a:avLst/>
          </a:prstGeom>
          <a:noFill/>
        </p:spPr>
        <p:txBody>
          <a:bodyPr wrap="square" lIns="0" tIns="0" rIns="0" bIns="0" rtlCol="0">
            <a:spAutoFit/>
          </a:bodyPr>
          <a:lstStyle/>
          <a:p>
            <a:r>
              <a:rPr lang="en-US" dirty="0" err="1"/>
              <a:t>d</a:t>
            </a:r>
            <a:r>
              <a:rPr lang="en-US" baseline="-25000" dirty="0" err="1"/>
              <a:t>ij</a:t>
            </a:r>
            <a:r>
              <a:rPr lang="en-US" dirty="0"/>
              <a:t> = Distance from location -</a:t>
            </a:r>
            <a:r>
              <a:rPr lang="en-US" dirty="0" err="1"/>
              <a:t>i</a:t>
            </a:r>
            <a:r>
              <a:rPr lang="en-US" dirty="0"/>
              <a:t>- to location -j-</a:t>
            </a:r>
          </a:p>
        </p:txBody>
      </p:sp>
      <p:sp>
        <p:nvSpPr>
          <p:cNvPr id="14" name="TextBox 13">
            <a:extLst>
              <a:ext uri="{FF2B5EF4-FFF2-40B4-BE49-F238E27FC236}">
                <a16:creationId xmlns:a16="http://schemas.microsoft.com/office/drawing/2014/main" id="{8FDC422D-601C-3BCA-0095-87C5C1F758D1}"/>
              </a:ext>
            </a:extLst>
          </p:cNvPr>
          <p:cNvSpPr txBox="1"/>
          <p:nvPr/>
        </p:nvSpPr>
        <p:spPr>
          <a:xfrm>
            <a:off x="424401" y="3920913"/>
            <a:ext cx="4427878" cy="215444"/>
          </a:xfrm>
          <a:prstGeom prst="rect">
            <a:avLst/>
          </a:prstGeom>
          <a:noFill/>
        </p:spPr>
        <p:txBody>
          <a:bodyPr wrap="square" lIns="0" tIns="0" rIns="0" bIns="0" rtlCol="0">
            <a:spAutoFit/>
          </a:bodyPr>
          <a:lstStyle/>
          <a:p>
            <a:r>
              <a:rPr lang="en-US" dirty="0" err="1"/>
              <a:t>c</a:t>
            </a:r>
            <a:r>
              <a:rPr lang="en-US" baseline="-25000" dirty="0" err="1"/>
              <a:t>ij</a:t>
            </a:r>
            <a:r>
              <a:rPr lang="en-US" dirty="0"/>
              <a:t> = cost/time from location -</a:t>
            </a:r>
            <a:r>
              <a:rPr lang="en-US" dirty="0" err="1"/>
              <a:t>i</a:t>
            </a:r>
            <a:r>
              <a:rPr lang="en-US" dirty="0"/>
              <a:t>- to location -j-</a:t>
            </a:r>
          </a:p>
        </p:txBody>
      </p:sp>
      <p:sp>
        <p:nvSpPr>
          <p:cNvPr id="15" name="TextBox 14">
            <a:extLst>
              <a:ext uri="{FF2B5EF4-FFF2-40B4-BE49-F238E27FC236}">
                <a16:creationId xmlns:a16="http://schemas.microsoft.com/office/drawing/2014/main" id="{43FEEBD5-A9FD-9D14-E4F8-A9C08D10E62F}"/>
              </a:ext>
            </a:extLst>
          </p:cNvPr>
          <p:cNvSpPr txBox="1"/>
          <p:nvPr/>
        </p:nvSpPr>
        <p:spPr>
          <a:xfrm>
            <a:off x="424401" y="4228123"/>
            <a:ext cx="4427878" cy="215444"/>
          </a:xfrm>
          <a:prstGeom prst="rect">
            <a:avLst/>
          </a:prstGeom>
          <a:noFill/>
        </p:spPr>
        <p:txBody>
          <a:bodyPr wrap="square" lIns="0" tIns="0" rIns="0" bIns="0" rtlCol="0">
            <a:spAutoFit/>
          </a:bodyPr>
          <a:lstStyle/>
          <a:p>
            <a:r>
              <a:rPr lang="en-US" dirty="0"/>
              <a:t>f</a:t>
            </a:r>
            <a:r>
              <a:rPr lang="en-US" baseline="-25000" dirty="0"/>
              <a:t>i</a:t>
            </a:r>
            <a:r>
              <a:rPr lang="en-US" dirty="0"/>
              <a:t> = cost/time associated with operation at location -</a:t>
            </a:r>
            <a:r>
              <a:rPr lang="en-US" dirty="0" err="1"/>
              <a:t>i</a:t>
            </a:r>
            <a:r>
              <a:rPr lang="en-US" dirty="0"/>
              <a:t>-</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D38EDBD-9406-D016-0DD5-8FD5616B5515}"/>
                  </a:ext>
                </a:extLst>
              </p:cNvPr>
              <p:cNvSpPr txBox="1"/>
              <p:nvPr/>
            </p:nvSpPr>
            <p:spPr>
              <a:xfrm>
                <a:off x="452024" y="4927535"/>
                <a:ext cx="2598660"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𝑗</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 </m:t>
                          </m:r>
                          <m:r>
                            <a:rPr lang="en-US" b="0" i="1" smtClean="0">
                              <a:latin typeface="Cambria Math" panose="02040503050406030204" pitchFamily="18" charset="0"/>
                            </a:rPr>
                            <m:t>𝑦𝑖</m:t>
                          </m:r>
                          <m:r>
                            <a:rPr lang="en-US" b="0" i="1" baseline="-25000"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𝑑𝑒𝑚𝑎𝑛𝑑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e>
                      </m:nary>
                    </m:oMath>
                  </m:oMathPara>
                </a14:m>
                <a:endParaRPr lang="en-US" dirty="0">
                  <a:latin typeface="+mj-lt"/>
                </a:endParaRPr>
              </a:p>
            </p:txBody>
          </p:sp>
        </mc:Choice>
        <mc:Fallback>
          <p:sp>
            <p:nvSpPr>
              <p:cNvPr id="16" name="TextBox 15">
                <a:extLst>
                  <a:ext uri="{FF2B5EF4-FFF2-40B4-BE49-F238E27FC236}">
                    <a16:creationId xmlns:a16="http://schemas.microsoft.com/office/drawing/2014/main" id="{4D38EDBD-9406-D016-0DD5-8FD5616B5515}"/>
                  </a:ext>
                </a:extLst>
              </p:cNvPr>
              <p:cNvSpPr txBox="1">
                <a:spLocks noRot="1" noChangeAspect="1" noMove="1" noResize="1" noEditPoints="1" noAdjustHandles="1" noChangeArrowheads="1" noChangeShapeType="1" noTextEdit="1"/>
              </p:cNvSpPr>
              <p:nvPr/>
            </p:nvSpPr>
            <p:spPr>
              <a:xfrm>
                <a:off x="452024" y="4927535"/>
                <a:ext cx="2598660" cy="612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B86FF90-89AD-309C-68EC-C09F568C4003}"/>
                  </a:ext>
                </a:extLst>
              </p:cNvPr>
              <p:cNvSpPr txBox="1"/>
              <p:nvPr/>
            </p:nvSpPr>
            <p:spPr>
              <a:xfrm>
                <a:off x="452023" y="5610138"/>
                <a:ext cx="2598660"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𝑖</m:t>
                          </m:r>
                          <m:r>
                            <a:rPr lang="pt-BR" i="1" smtClean="0">
                              <a:latin typeface="Cambria Math" panose="02040503050406030204" pitchFamily="18" charset="0"/>
                            </a:rPr>
                            <m:t>=</m:t>
                          </m:r>
                          <m:r>
                            <a:rPr lang="en-US" b="0" i="1" smtClean="0">
                              <a:latin typeface="Cambria Math" panose="02040503050406030204" pitchFamily="18" charset="0"/>
                            </a:rPr>
                            <m:t>1</m:t>
                          </m:r>
                        </m:sub>
                        <m:sup>
                          <m:r>
                            <a:rPr lang="pt-BR" i="1" smtClean="0">
                              <a:latin typeface="Cambria Math" panose="02040503050406030204" pitchFamily="18" charset="0"/>
                            </a:rPr>
                            <m:t>𝑛</m:t>
                          </m:r>
                        </m:sup>
                        <m:e>
                          <m:r>
                            <a:rPr lang="en-US" b="0" i="1" smtClean="0">
                              <a:latin typeface="Cambria Math" panose="02040503050406030204" pitchFamily="18" charset="0"/>
                            </a:rPr>
                            <m:t> </m:t>
                          </m:r>
                          <m:r>
                            <a:rPr lang="en-US" b="0" i="1" smtClean="0">
                              <a:latin typeface="Cambria Math" panose="02040503050406030204" pitchFamily="18" charset="0"/>
                            </a:rPr>
                            <m:t>𝑦𝑖</m:t>
                          </m:r>
                          <m:r>
                            <a:rPr lang="en-US" b="0" i="1" baseline="-25000"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𝑘𝑖</m:t>
                          </m:r>
                          <m:r>
                            <a:rPr lang="en-US" b="0" i="1" smtClean="0">
                              <a:latin typeface="Cambria Math" panose="02040503050406030204" pitchFamily="18" charset="0"/>
                            </a:rPr>
                            <m:t> ∗</m:t>
                          </m:r>
                          <m:r>
                            <a:rPr lang="en-US" b="0" i="1" smtClean="0">
                              <a:latin typeface="Cambria Math" panose="02040503050406030204" pitchFamily="18" charset="0"/>
                            </a:rPr>
                            <m:t>𝑥𝑖</m:t>
                          </m:r>
                          <m:r>
                            <a:rPr lang="en-US" b="0" i="1" smtClean="0">
                              <a:latin typeface="Cambria Math" panose="02040503050406030204" pitchFamily="18" charset="0"/>
                            </a:rPr>
                            <m:t> </m:t>
                          </m:r>
                        </m:e>
                      </m:nary>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=1,…, </m:t>
                      </m:r>
                      <m:r>
                        <a:rPr lang="en-US" b="0" i="1" smtClean="0">
                          <a:latin typeface="Cambria Math" panose="02040503050406030204" pitchFamily="18" charset="0"/>
                        </a:rPr>
                        <m:t>𝑚</m:t>
                      </m:r>
                    </m:oMath>
                  </m:oMathPara>
                </a14:m>
                <a:endParaRPr lang="en-US" dirty="0">
                  <a:latin typeface="+mj-lt"/>
                </a:endParaRPr>
              </a:p>
            </p:txBody>
          </p:sp>
        </mc:Choice>
        <mc:Fallback>
          <p:sp>
            <p:nvSpPr>
              <p:cNvPr id="19" name="TextBox 18">
                <a:extLst>
                  <a:ext uri="{FF2B5EF4-FFF2-40B4-BE49-F238E27FC236}">
                    <a16:creationId xmlns:a16="http://schemas.microsoft.com/office/drawing/2014/main" id="{0B86FF90-89AD-309C-68EC-C09F568C4003}"/>
                  </a:ext>
                </a:extLst>
              </p:cNvPr>
              <p:cNvSpPr txBox="1">
                <a:spLocks noRot="1" noChangeAspect="1" noMove="1" noResize="1" noEditPoints="1" noAdjustHandles="1" noChangeArrowheads="1" noChangeShapeType="1" noTextEdit="1"/>
              </p:cNvSpPr>
              <p:nvPr/>
            </p:nvSpPr>
            <p:spPr>
              <a:xfrm>
                <a:off x="452023" y="5610138"/>
                <a:ext cx="2598660" cy="5881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4BEE73-A542-770E-1A68-7539B795DCE8}"/>
                  </a:ext>
                </a:extLst>
              </p:cNvPr>
              <p:cNvSpPr txBox="1"/>
              <p:nvPr/>
            </p:nvSpPr>
            <p:spPr>
              <a:xfrm>
                <a:off x="3314164" y="5113900"/>
                <a:ext cx="221182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e>
                        <m:sup>
                          <m:r>
                            <a:rPr lang="en-US" b="0" i="1" smtClean="0">
                              <a:latin typeface="Cambria Math" panose="02040503050406030204" pitchFamily="18" charset="0"/>
                            </a:rPr>
                            <m:t>′</m:t>
                          </m:r>
                        </m:sup>
                      </m:sSup>
                      <m:r>
                        <a:rPr lang="en-US" b="0" i="1" smtClean="0">
                          <a:latin typeface="Cambria Math" panose="02040503050406030204" pitchFamily="18" charset="0"/>
                        </a:rPr>
                        <m:t>𝐴𝑑𝑑𝑖𝑠</m:t>
                      </m:r>
                      <m:r>
                        <a:rPr lang="en-US" b="0" i="1" smtClean="0">
                          <a:latin typeface="Cambria Math" panose="02040503050406030204" pitchFamily="18" charset="0"/>
                        </a:rPr>
                        <m:t> </m:t>
                      </m:r>
                      <m:r>
                        <a:rPr lang="en-US" b="0" i="1" smtClean="0">
                          <a:latin typeface="Cambria Math" panose="02040503050406030204" pitchFamily="18" charset="0"/>
                        </a:rPr>
                        <m:t>𝐴𝑏𝑎𝑏𝑎</m:t>
                      </m:r>
                      <m:r>
                        <a:rPr lang="en-US" b="0" i="1" smtClean="0">
                          <a:latin typeface="Cambria Math" panose="02040503050406030204" pitchFamily="18" charset="0"/>
                        </a:rPr>
                        <m:t>′</m:t>
                      </m:r>
                    </m:oMath>
                  </m:oMathPara>
                </a14:m>
                <a:endParaRPr lang="en-US" dirty="0">
                  <a:latin typeface="+mj-lt"/>
                </a:endParaRPr>
              </a:p>
            </p:txBody>
          </p:sp>
        </mc:Choice>
        <mc:Fallback xmlns="">
          <p:sp>
            <p:nvSpPr>
              <p:cNvPr id="2" name="TextBox 1">
                <a:extLst>
                  <a:ext uri="{FF2B5EF4-FFF2-40B4-BE49-F238E27FC236}">
                    <a16:creationId xmlns:a16="http://schemas.microsoft.com/office/drawing/2014/main" id="{EC4BEE73-A542-770E-1A68-7539B795DCE8}"/>
                  </a:ext>
                </a:extLst>
              </p:cNvPr>
              <p:cNvSpPr txBox="1">
                <a:spLocks noRot="1" noChangeAspect="1" noMove="1" noResize="1" noEditPoints="1" noAdjustHandles="1" noChangeArrowheads="1" noChangeShapeType="1" noTextEdit="1"/>
              </p:cNvSpPr>
              <p:nvPr/>
            </p:nvSpPr>
            <p:spPr>
              <a:xfrm>
                <a:off x="3314164" y="5113900"/>
                <a:ext cx="2211824" cy="215444"/>
              </a:xfrm>
              <a:prstGeom prst="rect">
                <a:avLst/>
              </a:prstGeom>
              <a:blipFill>
                <a:blip r:embed="rId7"/>
                <a:stretch>
                  <a:fillRect l="-552" r="-1381"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E4D451-E6E1-701D-FAD9-43ACD269E8E7}"/>
                  </a:ext>
                </a:extLst>
              </p:cNvPr>
              <p:cNvSpPr txBox="1"/>
              <p:nvPr/>
            </p:nvSpPr>
            <p:spPr>
              <a:xfrm>
                <a:off x="3314164" y="5446483"/>
                <a:ext cx="889603"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i="1">
                              <a:latin typeface="Cambria Math" panose="02040503050406030204" pitchFamily="18" charset="0"/>
                            </a:rPr>
                            <m:t>𝑖</m:t>
                          </m:r>
                          <m:r>
                            <a:rPr lang="pt-BR" i="1">
                              <a:latin typeface="Cambria Math" panose="02040503050406030204" pitchFamily="18" charset="0"/>
                            </a:rPr>
                            <m:t>=</m:t>
                          </m:r>
                          <m:r>
                            <a:rPr lang="en-US" i="1">
                              <a:latin typeface="Cambria Math" panose="02040503050406030204" pitchFamily="18" charset="0"/>
                            </a:rPr>
                            <m:t>1</m:t>
                          </m:r>
                        </m:sub>
                        <m:sup>
                          <m:r>
                            <a:rPr lang="pt-BR" i="1">
                              <a:latin typeface="Cambria Math" panose="02040503050406030204" pitchFamily="18" charset="0"/>
                            </a:rPr>
                            <m:t>𝑛</m:t>
                          </m:r>
                        </m:sup>
                        <m:e>
                          <m:r>
                            <a:rPr lang="en-US" i="1">
                              <a:latin typeface="Cambria Math" panose="02040503050406030204" pitchFamily="18" charset="0"/>
                            </a:rPr>
                            <m:t> </m:t>
                          </m:r>
                          <m:r>
                            <a:rPr lang="en-US" i="1">
                              <a:latin typeface="Cambria Math" panose="02040503050406030204" pitchFamily="18" charset="0"/>
                            </a:rPr>
                            <m:t>𝑥𝑖</m:t>
                          </m:r>
                          <m:r>
                            <a:rPr lang="en-US" b="0" i="1" smtClean="0">
                              <a:latin typeface="Cambria Math" panose="02040503050406030204" pitchFamily="18" charset="0"/>
                            </a:rPr>
                            <m:t>=2</m:t>
                          </m:r>
                          <m:r>
                            <a:rPr lang="en-US" i="1">
                              <a:latin typeface="Cambria Math" panose="02040503050406030204" pitchFamily="18" charset="0"/>
                            </a:rPr>
                            <m:t> </m:t>
                          </m:r>
                        </m:e>
                      </m:nary>
                    </m:oMath>
                  </m:oMathPara>
                </a14:m>
                <a:endParaRPr lang="en-US" dirty="0"/>
              </a:p>
            </p:txBody>
          </p:sp>
        </mc:Choice>
        <mc:Fallback>
          <p:sp>
            <p:nvSpPr>
              <p:cNvPr id="3" name="TextBox 2">
                <a:extLst>
                  <a:ext uri="{FF2B5EF4-FFF2-40B4-BE49-F238E27FC236}">
                    <a16:creationId xmlns:a16="http://schemas.microsoft.com/office/drawing/2014/main" id="{A6E4D451-E6E1-701D-FAD9-43ACD269E8E7}"/>
                  </a:ext>
                </a:extLst>
              </p:cNvPr>
              <p:cNvSpPr txBox="1">
                <a:spLocks noRot="1" noChangeAspect="1" noMove="1" noResize="1" noEditPoints="1" noAdjustHandles="1" noChangeArrowheads="1" noChangeShapeType="1" noTextEdit="1"/>
              </p:cNvSpPr>
              <p:nvPr/>
            </p:nvSpPr>
            <p:spPr>
              <a:xfrm>
                <a:off x="3314164" y="5446483"/>
                <a:ext cx="889603" cy="588174"/>
              </a:xfrm>
              <a:prstGeom prst="rect">
                <a:avLst/>
              </a:prstGeom>
              <a:blipFill>
                <a:blip r:embed="rId8"/>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4C6EA9B-FB49-2CE0-9B73-D81417E5DF95}"/>
              </a:ext>
            </a:extLst>
          </p:cNvPr>
          <p:cNvSpPr txBox="1"/>
          <p:nvPr/>
        </p:nvSpPr>
        <p:spPr>
          <a:xfrm>
            <a:off x="422405" y="6350172"/>
            <a:ext cx="3457678" cy="215444"/>
          </a:xfrm>
          <a:prstGeom prst="rect">
            <a:avLst/>
          </a:prstGeom>
          <a:noFill/>
        </p:spPr>
        <p:txBody>
          <a:bodyPr wrap="none" lIns="0" tIns="0" rIns="0" bIns="0" rtlCol="0">
            <a:spAutoFit/>
          </a:bodyPr>
          <a:lstStyle/>
          <a:p>
            <a:r>
              <a:rPr lang="en-US" dirty="0">
                <a:latin typeface="+mn-lt"/>
              </a:rPr>
              <a:t>ki = supply/resource available at location -</a:t>
            </a:r>
            <a:r>
              <a:rPr lang="en-US" dirty="0" err="1">
                <a:latin typeface="+mn-lt"/>
              </a:rPr>
              <a:t>i</a:t>
            </a:r>
            <a:r>
              <a:rPr lang="en-US" dirty="0">
                <a:latin typeface="+mn-lt"/>
              </a:rPr>
              <a:t>-</a:t>
            </a:r>
          </a:p>
        </p:txBody>
      </p:sp>
      <p:sp>
        <p:nvSpPr>
          <p:cNvPr id="17" name="Rectangle 16">
            <a:extLst>
              <a:ext uri="{FF2B5EF4-FFF2-40B4-BE49-F238E27FC236}">
                <a16:creationId xmlns:a16="http://schemas.microsoft.com/office/drawing/2014/main" id="{38371980-A5B4-7D38-5A11-5561CE781D8F}"/>
              </a:ext>
            </a:extLst>
          </p:cNvPr>
          <p:cNvSpPr/>
          <p:nvPr/>
        </p:nvSpPr>
        <p:spPr>
          <a:xfrm>
            <a:off x="7609396" y="3493941"/>
            <a:ext cx="459801" cy="734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468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4" name="Picture 3">
            <a:extLst>
              <a:ext uri="{FF2B5EF4-FFF2-40B4-BE49-F238E27FC236}">
                <a16:creationId xmlns:a16="http://schemas.microsoft.com/office/drawing/2014/main" id="{642BB66F-DD4E-DCA9-682F-7FA5BDB67C2F}"/>
              </a:ext>
            </a:extLst>
          </p:cNvPr>
          <p:cNvPicPr>
            <a:picLocks noChangeAspect="1"/>
          </p:cNvPicPr>
          <p:nvPr/>
        </p:nvPicPr>
        <p:blipFill>
          <a:blip r:embed="rId3"/>
          <a:srcRect t="7240" b="7240"/>
          <a:stretch/>
        </p:blipFill>
        <p:spPr>
          <a:xfrm>
            <a:off x="6181344" y="-135805"/>
            <a:ext cx="6119849" cy="7403218"/>
          </a:xfrm>
          <a:prstGeom prst="ellipse">
            <a:avLst/>
          </a:prstGeom>
          <a:ln>
            <a:noFill/>
          </a:ln>
          <a:effectLst>
            <a:softEdge rad="112500"/>
          </a:effectLst>
        </p:spPr>
      </p:pic>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Optimization</a:t>
            </a:r>
            <a:endParaRPr b="1" dirty="0">
              <a:solidFill>
                <a:schemeClr val="accent1"/>
              </a:solidFill>
            </a:endParaRPr>
          </a:p>
        </p:txBody>
      </p:sp>
      <p:sp>
        <p:nvSpPr>
          <p:cNvPr id="10" name="Freeform: Shape 9">
            <a:extLst>
              <a:ext uri="{FF2B5EF4-FFF2-40B4-BE49-F238E27FC236}">
                <a16:creationId xmlns:a16="http://schemas.microsoft.com/office/drawing/2014/main" id="{BF276A60-9DDD-4B08-D137-D57A19343587}"/>
              </a:ext>
            </a:extLst>
          </p:cNvPr>
          <p:cNvSpPr/>
          <p:nvPr/>
        </p:nvSpPr>
        <p:spPr>
          <a:xfrm rot="16200000">
            <a:off x="3062352" y="3570954"/>
            <a:ext cx="5750235" cy="411074"/>
          </a:xfrm>
          <a:custGeom>
            <a:avLst/>
            <a:gdLst>
              <a:gd name="connsiteX0" fmla="*/ 0 w 5256807"/>
              <a:gd name="connsiteY0" fmla="*/ 113492 h 1134918"/>
              <a:gd name="connsiteX1" fmla="*/ 113492 w 5256807"/>
              <a:gd name="connsiteY1" fmla="*/ 0 h 1134918"/>
              <a:gd name="connsiteX2" fmla="*/ 5143315 w 5256807"/>
              <a:gd name="connsiteY2" fmla="*/ 0 h 1134918"/>
              <a:gd name="connsiteX3" fmla="*/ 5256807 w 5256807"/>
              <a:gd name="connsiteY3" fmla="*/ 113492 h 1134918"/>
              <a:gd name="connsiteX4" fmla="*/ 5256807 w 5256807"/>
              <a:gd name="connsiteY4" fmla="*/ 1021426 h 1134918"/>
              <a:gd name="connsiteX5" fmla="*/ 5143315 w 5256807"/>
              <a:gd name="connsiteY5" fmla="*/ 1134918 h 1134918"/>
              <a:gd name="connsiteX6" fmla="*/ 113492 w 5256807"/>
              <a:gd name="connsiteY6" fmla="*/ 1134918 h 1134918"/>
              <a:gd name="connsiteX7" fmla="*/ 0 w 5256807"/>
              <a:gd name="connsiteY7" fmla="*/ 1021426 h 1134918"/>
              <a:gd name="connsiteX8" fmla="*/ 0 w 5256807"/>
              <a:gd name="connsiteY8" fmla="*/ 113492 h 1134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6807" h="1134918">
                <a:moveTo>
                  <a:pt x="0" y="113492"/>
                </a:moveTo>
                <a:cubicBezTo>
                  <a:pt x="0" y="50812"/>
                  <a:pt x="50812" y="0"/>
                  <a:pt x="113492" y="0"/>
                </a:cubicBezTo>
                <a:lnTo>
                  <a:pt x="5143315" y="0"/>
                </a:lnTo>
                <a:cubicBezTo>
                  <a:pt x="5205995" y="0"/>
                  <a:pt x="5256807" y="50812"/>
                  <a:pt x="5256807" y="113492"/>
                </a:cubicBezTo>
                <a:lnTo>
                  <a:pt x="5256807" y="1021426"/>
                </a:lnTo>
                <a:cubicBezTo>
                  <a:pt x="5256807" y="1084106"/>
                  <a:pt x="5205995" y="1134918"/>
                  <a:pt x="5143315" y="1134918"/>
                </a:cubicBezTo>
                <a:lnTo>
                  <a:pt x="113492" y="1134918"/>
                </a:lnTo>
                <a:cubicBezTo>
                  <a:pt x="50812" y="1134918"/>
                  <a:pt x="0" y="1084106"/>
                  <a:pt x="0" y="1021426"/>
                </a:cubicBezTo>
                <a:lnTo>
                  <a:pt x="0" y="11349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441" tIns="109441" rIns="109441" bIns="109441" numCol="1" spcCol="1270" anchor="ctr" anchorCtr="0">
            <a:noAutofit/>
          </a:bodyPr>
          <a:lstStyle/>
          <a:p>
            <a:pPr marL="0" lvl="0" indent="0" algn="ctr" defTabSz="889000">
              <a:lnSpc>
                <a:spcPct val="90000"/>
              </a:lnSpc>
              <a:spcBef>
                <a:spcPct val="0"/>
              </a:spcBef>
              <a:spcAft>
                <a:spcPct val="35000"/>
              </a:spcAft>
              <a:buNone/>
            </a:pPr>
            <a:r>
              <a:rPr lang="en-US" sz="1800" b="1" dirty="0"/>
              <a:t>Result – 4 Locations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85E2C5-6E4E-1A03-0EC3-3CF671A1A4E5}"/>
                  </a:ext>
                </a:extLst>
              </p:cNvPr>
              <p:cNvSpPr txBox="1"/>
              <p:nvPr/>
            </p:nvSpPr>
            <p:spPr>
              <a:xfrm>
                <a:off x="379707" y="3215916"/>
                <a:ext cx="4487639" cy="278025"/>
              </a:xfrm>
              <a:prstGeom prst="rect">
                <a:avLst/>
              </a:prstGeom>
              <a:noFill/>
            </p:spPr>
            <p:txBody>
              <a:bodyPr wrap="none" lIns="0" tIns="0" rIns="0" bIns="0" rtlCol="0">
                <a:spAutoFit/>
              </a:bodyPr>
              <a:lstStyle/>
              <a:p>
                <a:r>
                  <a:rPr lang="pt-BR" sz="1800" dirty="0">
                    <a:latin typeface="+mj-lt"/>
                  </a:rPr>
                  <a:t>Minimi</a:t>
                </a:r>
                <a14:m>
                  <m:oMath xmlns:m="http://schemas.openxmlformats.org/officeDocument/2006/math">
                    <m:r>
                      <m:rPr>
                        <m:sty m:val="p"/>
                      </m:rPr>
                      <a:rPr lang="en-US" sz="1800" b="0" i="0" smtClean="0">
                        <a:latin typeface="Cambria Math" panose="02040503050406030204" pitchFamily="18" charset="0"/>
                      </a:rPr>
                      <m:t>ze</m:t>
                    </m:r>
                    <m:r>
                      <a:rPr lang="pt-BR" sz="1800" i="1" smtClean="0">
                        <a:latin typeface="Cambria Math" panose="02040503050406030204" pitchFamily="18" charset="0"/>
                      </a:rPr>
                      <m:t>=</m:t>
                    </m:r>
                    <m:nary>
                      <m:naryPr>
                        <m:chr m:val="∑"/>
                        <m:ctrlPr>
                          <a:rPr lang="pt-BR" sz="1800" i="1" smtClean="0">
                            <a:latin typeface="Cambria Math" panose="02040503050406030204" pitchFamily="18" charset="0"/>
                          </a:rPr>
                        </m:ctrlPr>
                      </m:naryPr>
                      <m:sub>
                        <m:r>
                          <a:rPr lang="en-US" sz="1800" b="0" i="1" smtClean="0">
                            <a:latin typeface="Cambria Math" panose="02040503050406030204" pitchFamily="18" charset="0"/>
                          </a:rPr>
                          <m:t>𝑖</m:t>
                        </m:r>
                        <m:r>
                          <a:rPr lang="pt-BR" sz="1800" i="1" smtClean="0">
                            <a:latin typeface="Cambria Math" panose="02040503050406030204" pitchFamily="18" charset="0"/>
                          </a:rPr>
                          <m:t>=</m:t>
                        </m:r>
                        <m:r>
                          <a:rPr lang="en-US" sz="1800" b="0" i="1" smtClean="0">
                            <a:latin typeface="Cambria Math" panose="02040503050406030204" pitchFamily="18" charset="0"/>
                          </a:rPr>
                          <m:t>1</m:t>
                        </m:r>
                      </m:sub>
                      <m:sup>
                        <m:r>
                          <a:rPr lang="pt-BR" sz="1800" i="1" smtClean="0">
                            <a:latin typeface="Cambria Math" panose="02040503050406030204" pitchFamily="18" charset="0"/>
                          </a:rPr>
                          <m:t>𝑛</m:t>
                        </m:r>
                      </m:sup>
                      <m:e>
                        <m:nary>
                          <m:naryPr>
                            <m:chr m:val="∑"/>
                            <m:ctrlPr>
                              <a:rPr lang="pt-BR" sz="1800" i="1">
                                <a:latin typeface="Cambria Math" panose="02040503050406030204" pitchFamily="18" charset="0"/>
                              </a:rPr>
                            </m:ctrlPr>
                          </m:naryPr>
                          <m:sub>
                            <m:r>
                              <a:rPr lang="en-US" sz="1800" i="1">
                                <a:latin typeface="Cambria Math" panose="02040503050406030204" pitchFamily="18" charset="0"/>
                              </a:rPr>
                              <m:t>𝑖</m:t>
                            </m:r>
                            <m:r>
                              <a:rPr lang="pt-BR" sz="1800" i="1">
                                <a:latin typeface="Cambria Math" panose="02040503050406030204" pitchFamily="18" charset="0"/>
                              </a:rPr>
                              <m:t>=</m:t>
                            </m:r>
                            <m:r>
                              <a:rPr lang="en-US" sz="1800" i="1">
                                <a:latin typeface="Cambria Math" panose="02040503050406030204" pitchFamily="18" charset="0"/>
                              </a:rPr>
                              <m:t>1</m:t>
                            </m:r>
                          </m:sub>
                          <m:sup>
                            <m:r>
                              <a:rPr lang="en-US" sz="1800" b="0" i="1" smtClean="0">
                                <a:latin typeface="Cambria Math" panose="02040503050406030204" pitchFamily="18" charset="0"/>
                              </a:rPr>
                              <m:t>𝑚</m:t>
                            </m:r>
                          </m:sup>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𝑑</m:t>
                                </m:r>
                                <m:r>
                                  <a:rPr lang="en-US" sz="1800" b="0" i="1" baseline="-25000" smtClean="0">
                                    <a:latin typeface="Cambria Math" panose="02040503050406030204" pitchFamily="18" charset="0"/>
                                  </a:rPr>
                                  <m:t>𝑖𝑗</m:t>
                                </m:r>
                                <m:r>
                                  <a:rPr lang="en-US" sz="1800" b="0" i="1" smtClean="0">
                                    <a:latin typeface="Cambria Math" panose="02040503050406030204" pitchFamily="18" charset="0"/>
                                  </a:rPr>
                                  <m:t> </m:t>
                                </m:r>
                                <m:r>
                                  <a:rPr lang="en-US" sz="1800" b="0" i="1" smtClean="0">
                                    <a:latin typeface="Cambria Math" panose="02040503050406030204" pitchFamily="18" charset="0"/>
                                  </a:rPr>
                                  <m:t>𝑐𝑖</m:t>
                                </m:r>
                                <m:r>
                                  <a:rPr lang="en-US" sz="1800" b="0" i="1" baseline="-25000"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𝑦𝑖</m:t>
                                </m:r>
                                <m:r>
                                  <a:rPr lang="en-US" sz="1800" b="0" i="1" baseline="-25000" smtClean="0">
                                    <a:latin typeface="Cambria Math" panose="02040503050406030204" pitchFamily="18" charset="0"/>
                                  </a:rPr>
                                  <m:t>𝑗</m:t>
                                </m:r>
                              </m:e>
                            </m:d>
                            <m:r>
                              <a:rPr lang="en-US" sz="1800" b="0" i="1" smtClean="0">
                                <a:latin typeface="Cambria Math" panose="02040503050406030204" pitchFamily="18" charset="0"/>
                              </a:rPr>
                              <m:t>+</m:t>
                            </m:r>
                            <m:nary>
                              <m:naryPr>
                                <m:chr m:val="∑"/>
                                <m:ctrlPr>
                                  <a:rPr lang="pt-BR" sz="1800" i="1">
                                    <a:latin typeface="Cambria Math" panose="02040503050406030204" pitchFamily="18" charset="0"/>
                                  </a:rPr>
                                </m:ctrlPr>
                              </m:naryPr>
                              <m:sub>
                                <m:r>
                                  <a:rPr lang="en-US" sz="1800" i="1">
                                    <a:latin typeface="Cambria Math" panose="02040503050406030204" pitchFamily="18" charset="0"/>
                                  </a:rPr>
                                  <m:t>𝑖</m:t>
                                </m:r>
                                <m:r>
                                  <a:rPr lang="pt-BR" sz="1800" i="1">
                                    <a:latin typeface="Cambria Math" panose="02040503050406030204" pitchFamily="18" charset="0"/>
                                  </a:rPr>
                                  <m:t>=</m:t>
                                </m:r>
                                <m:r>
                                  <a:rPr lang="en-US" sz="1800" i="1">
                                    <a:latin typeface="Cambria Math" panose="02040503050406030204" pitchFamily="18" charset="0"/>
                                  </a:rPr>
                                  <m:t>1</m:t>
                                </m:r>
                              </m:sub>
                              <m:sup>
                                <m:r>
                                  <a:rPr lang="pt-BR" sz="1800" i="1">
                                    <a:latin typeface="Cambria Math" panose="02040503050406030204" pitchFamily="18" charset="0"/>
                                  </a:rPr>
                                  <m:t>𝑛</m:t>
                                </m:r>
                              </m:sup>
                              <m:e>
                                <m:d>
                                  <m:dPr>
                                    <m:ctrlPr>
                                      <a:rPr lang="en-US" sz="1800" i="1">
                                        <a:latin typeface="Cambria Math" panose="02040503050406030204" pitchFamily="18" charset="0"/>
                                      </a:rPr>
                                    </m:ctrlPr>
                                  </m:dPr>
                                  <m:e>
                                    <m:r>
                                      <a:rPr lang="en-US" sz="1800" b="0" i="1" smtClean="0">
                                        <a:latin typeface="Cambria Math" panose="02040503050406030204" pitchFamily="18" charset="0"/>
                                      </a:rPr>
                                      <m:t>𝑓</m:t>
                                    </m:r>
                                    <m:r>
                                      <a:rPr lang="en-US" sz="1800" i="1" baseline="-25000">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𝑥</m:t>
                                    </m:r>
                                    <m:r>
                                      <a:rPr lang="en-US" sz="1800" i="1" baseline="-25000">
                                        <a:latin typeface="Cambria Math" panose="02040503050406030204" pitchFamily="18" charset="0"/>
                                      </a:rPr>
                                      <m:t>𝑖</m:t>
                                    </m:r>
                                  </m:e>
                                </m:d>
                              </m:e>
                            </m:nary>
                          </m:e>
                        </m:nary>
                      </m:e>
                    </m:nary>
                  </m:oMath>
                </a14:m>
                <a:endParaRPr lang="en-US" sz="1800" dirty="0">
                  <a:latin typeface="+mj-lt"/>
                </a:endParaRPr>
              </a:p>
            </p:txBody>
          </p:sp>
        </mc:Choice>
        <mc:Fallback>
          <p:sp>
            <p:nvSpPr>
              <p:cNvPr id="5" name="TextBox 4">
                <a:extLst>
                  <a:ext uri="{FF2B5EF4-FFF2-40B4-BE49-F238E27FC236}">
                    <a16:creationId xmlns:a16="http://schemas.microsoft.com/office/drawing/2014/main" id="{D485E2C5-6E4E-1A03-0EC3-3CF671A1A4E5}"/>
                  </a:ext>
                </a:extLst>
              </p:cNvPr>
              <p:cNvSpPr txBox="1">
                <a:spLocks noRot="1" noChangeAspect="1" noMove="1" noResize="1" noEditPoints="1" noAdjustHandles="1" noChangeArrowheads="1" noChangeShapeType="1" noTextEdit="1"/>
              </p:cNvSpPr>
              <p:nvPr/>
            </p:nvSpPr>
            <p:spPr>
              <a:xfrm>
                <a:off x="379707" y="3215916"/>
                <a:ext cx="4487639" cy="278025"/>
              </a:xfrm>
              <a:prstGeom prst="rect">
                <a:avLst/>
              </a:prstGeom>
              <a:blipFill>
                <a:blip r:embed="rId4"/>
                <a:stretch>
                  <a:fillRect l="-3125" t="-177778" b="-26888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7A46199-0DFE-84A3-C618-2E326984357F}"/>
              </a:ext>
            </a:extLst>
          </p:cNvPr>
          <p:cNvSpPr txBox="1"/>
          <p:nvPr/>
        </p:nvSpPr>
        <p:spPr>
          <a:xfrm>
            <a:off x="366757" y="2265336"/>
            <a:ext cx="4873135" cy="430887"/>
          </a:xfrm>
          <a:prstGeom prst="rect">
            <a:avLst/>
          </a:prstGeom>
          <a:noFill/>
        </p:spPr>
        <p:txBody>
          <a:bodyPr wrap="square" lIns="0" tIns="0" rIns="0" bIns="0" rtlCol="0">
            <a:spAutoFit/>
          </a:bodyPr>
          <a:lstStyle/>
          <a:p>
            <a:r>
              <a:rPr lang="en-US" dirty="0" err="1"/>
              <a:t>y</a:t>
            </a:r>
            <a:r>
              <a:rPr lang="en-US" baseline="-25000" dirty="0" err="1"/>
              <a:t>ij</a:t>
            </a:r>
            <a:r>
              <a:rPr lang="en-US" dirty="0"/>
              <a:t> = amount required to transfer cargo from source location -</a:t>
            </a:r>
            <a:r>
              <a:rPr lang="en-US" dirty="0" err="1"/>
              <a:t>i</a:t>
            </a:r>
            <a:r>
              <a:rPr lang="en-US" dirty="0"/>
              <a:t>- to location -j-	  </a:t>
            </a:r>
          </a:p>
        </p:txBody>
      </p:sp>
      <p:sp>
        <p:nvSpPr>
          <p:cNvPr id="7" name="TextBox 6">
            <a:extLst>
              <a:ext uri="{FF2B5EF4-FFF2-40B4-BE49-F238E27FC236}">
                <a16:creationId xmlns:a16="http://schemas.microsoft.com/office/drawing/2014/main" id="{675E5D03-CFF1-016C-694B-691BCDDBF46E}"/>
              </a:ext>
            </a:extLst>
          </p:cNvPr>
          <p:cNvSpPr txBox="1"/>
          <p:nvPr/>
        </p:nvSpPr>
        <p:spPr>
          <a:xfrm>
            <a:off x="339134" y="1987934"/>
            <a:ext cx="4873136" cy="215444"/>
          </a:xfrm>
          <a:prstGeom prst="rect">
            <a:avLst/>
          </a:prstGeom>
          <a:noFill/>
        </p:spPr>
        <p:txBody>
          <a:bodyPr wrap="square" lIns="0" tIns="0" rIns="0" bIns="0" rtlCol="0">
            <a:spAutoFit/>
          </a:bodyPr>
          <a:lstStyle/>
          <a:p>
            <a:r>
              <a:rPr lang="en-US" dirty="0"/>
              <a:t>x</a:t>
            </a:r>
            <a:r>
              <a:rPr lang="en-US" baseline="-25000" dirty="0"/>
              <a:t>i</a:t>
            </a:r>
            <a:r>
              <a:rPr lang="en-US" dirty="0"/>
              <a:t> = 1 if source location at -</a:t>
            </a:r>
            <a:r>
              <a:rPr lang="en-US" dirty="0" err="1"/>
              <a:t>i</a:t>
            </a:r>
            <a:r>
              <a:rPr lang="en-US" dirty="0"/>
              <a:t>- is selected, 0 if not selected </a:t>
            </a:r>
          </a:p>
        </p:txBody>
      </p:sp>
      <p:sp>
        <p:nvSpPr>
          <p:cNvPr id="8" name="TextBox 7">
            <a:extLst>
              <a:ext uri="{FF2B5EF4-FFF2-40B4-BE49-F238E27FC236}">
                <a16:creationId xmlns:a16="http://schemas.microsoft.com/office/drawing/2014/main" id="{CF3EEDEE-564A-2690-A3B6-43FE764DE76A}"/>
              </a:ext>
            </a:extLst>
          </p:cNvPr>
          <p:cNvSpPr txBox="1"/>
          <p:nvPr/>
        </p:nvSpPr>
        <p:spPr>
          <a:xfrm>
            <a:off x="339134" y="1679755"/>
            <a:ext cx="3926408" cy="246221"/>
          </a:xfrm>
          <a:prstGeom prst="rect">
            <a:avLst/>
          </a:prstGeom>
          <a:noFill/>
        </p:spPr>
        <p:txBody>
          <a:bodyPr wrap="square" lIns="0" tIns="0" rIns="0" bIns="0" rtlCol="0">
            <a:spAutoFit/>
          </a:bodyPr>
          <a:lstStyle/>
          <a:p>
            <a:r>
              <a:rPr lang="en-US" sz="1600" b="1" dirty="0"/>
              <a:t>Decision Variables</a:t>
            </a:r>
          </a:p>
        </p:txBody>
      </p:sp>
      <p:sp>
        <p:nvSpPr>
          <p:cNvPr id="9" name="TextBox 8">
            <a:extLst>
              <a:ext uri="{FF2B5EF4-FFF2-40B4-BE49-F238E27FC236}">
                <a16:creationId xmlns:a16="http://schemas.microsoft.com/office/drawing/2014/main" id="{6E168FE7-A792-00C9-A5DE-5BF5003C14CC}"/>
              </a:ext>
            </a:extLst>
          </p:cNvPr>
          <p:cNvSpPr txBox="1"/>
          <p:nvPr/>
        </p:nvSpPr>
        <p:spPr>
          <a:xfrm>
            <a:off x="366757" y="2881541"/>
            <a:ext cx="3926408" cy="246221"/>
          </a:xfrm>
          <a:prstGeom prst="rect">
            <a:avLst/>
          </a:prstGeom>
          <a:noFill/>
        </p:spPr>
        <p:txBody>
          <a:bodyPr wrap="square" lIns="0" tIns="0" rIns="0" bIns="0" rtlCol="0">
            <a:spAutoFit/>
          </a:bodyPr>
          <a:lstStyle/>
          <a:p>
            <a:r>
              <a:rPr lang="en-US" sz="1600" b="1" dirty="0"/>
              <a:t>Objective Function</a:t>
            </a:r>
          </a:p>
        </p:txBody>
      </p:sp>
      <p:sp>
        <p:nvSpPr>
          <p:cNvPr id="12" name="TextBox 11">
            <a:extLst>
              <a:ext uri="{FF2B5EF4-FFF2-40B4-BE49-F238E27FC236}">
                <a16:creationId xmlns:a16="http://schemas.microsoft.com/office/drawing/2014/main" id="{B8EDEFD1-1DEC-4D1E-1FDE-7A81042D4D91}"/>
              </a:ext>
            </a:extLst>
          </p:cNvPr>
          <p:cNvSpPr txBox="1"/>
          <p:nvPr/>
        </p:nvSpPr>
        <p:spPr>
          <a:xfrm>
            <a:off x="422405" y="4627869"/>
            <a:ext cx="3926408" cy="246221"/>
          </a:xfrm>
          <a:prstGeom prst="rect">
            <a:avLst/>
          </a:prstGeom>
          <a:noFill/>
        </p:spPr>
        <p:txBody>
          <a:bodyPr wrap="square" lIns="0" tIns="0" rIns="0" bIns="0" rtlCol="0">
            <a:spAutoFit/>
          </a:bodyPr>
          <a:lstStyle/>
          <a:p>
            <a:r>
              <a:rPr lang="en-US" sz="1600" b="1" dirty="0"/>
              <a:t>Constraints</a:t>
            </a:r>
          </a:p>
        </p:txBody>
      </p:sp>
      <p:sp>
        <p:nvSpPr>
          <p:cNvPr id="13" name="TextBox 12">
            <a:extLst>
              <a:ext uri="{FF2B5EF4-FFF2-40B4-BE49-F238E27FC236}">
                <a16:creationId xmlns:a16="http://schemas.microsoft.com/office/drawing/2014/main" id="{BE392C33-27BA-43C7-60A5-9EC4A52DC4FD}"/>
              </a:ext>
            </a:extLst>
          </p:cNvPr>
          <p:cNvSpPr txBox="1"/>
          <p:nvPr/>
        </p:nvSpPr>
        <p:spPr>
          <a:xfrm>
            <a:off x="424401" y="3613703"/>
            <a:ext cx="4427878" cy="215444"/>
          </a:xfrm>
          <a:prstGeom prst="rect">
            <a:avLst/>
          </a:prstGeom>
          <a:noFill/>
        </p:spPr>
        <p:txBody>
          <a:bodyPr wrap="square" lIns="0" tIns="0" rIns="0" bIns="0" rtlCol="0">
            <a:spAutoFit/>
          </a:bodyPr>
          <a:lstStyle/>
          <a:p>
            <a:r>
              <a:rPr lang="en-US" dirty="0" err="1"/>
              <a:t>d</a:t>
            </a:r>
            <a:r>
              <a:rPr lang="en-US" baseline="-25000" dirty="0" err="1"/>
              <a:t>ij</a:t>
            </a:r>
            <a:r>
              <a:rPr lang="en-US" dirty="0"/>
              <a:t> = Distance from location -</a:t>
            </a:r>
            <a:r>
              <a:rPr lang="en-US" dirty="0" err="1"/>
              <a:t>i</a:t>
            </a:r>
            <a:r>
              <a:rPr lang="en-US" dirty="0"/>
              <a:t>- to location -j-</a:t>
            </a:r>
          </a:p>
        </p:txBody>
      </p:sp>
      <p:sp>
        <p:nvSpPr>
          <p:cNvPr id="14" name="TextBox 13">
            <a:extLst>
              <a:ext uri="{FF2B5EF4-FFF2-40B4-BE49-F238E27FC236}">
                <a16:creationId xmlns:a16="http://schemas.microsoft.com/office/drawing/2014/main" id="{8FDC422D-601C-3BCA-0095-87C5C1F758D1}"/>
              </a:ext>
            </a:extLst>
          </p:cNvPr>
          <p:cNvSpPr txBox="1"/>
          <p:nvPr/>
        </p:nvSpPr>
        <p:spPr>
          <a:xfrm>
            <a:off x="424401" y="3920913"/>
            <a:ext cx="4427878" cy="215444"/>
          </a:xfrm>
          <a:prstGeom prst="rect">
            <a:avLst/>
          </a:prstGeom>
          <a:noFill/>
        </p:spPr>
        <p:txBody>
          <a:bodyPr wrap="square" lIns="0" tIns="0" rIns="0" bIns="0" rtlCol="0">
            <a:spAutoFit/>
          </a:bodyPr>
          <a:lstStyle/>
          <a:p>
            <a:r>
              <a:rPr lang="en-US" dirty="0" err="1"/>
              <a:t>c</a:t>
            </a:r>
            <a:r>
              <a:rPr lang="en-US" baseline="-25000" dirty="0" err="1"/>
              <a:t>ij</a:t>
            </a:r>
            <a:r>
              <a:rPr lang="en-US" dirty="0"/>
              <a:t> = cost/time from location -</a:t>
            </a:r>
            <a:r>
              <a:rPr lang="en-US" dirty="0" err="1"/>
              <a:t>i</a:t>
            </a:r>
            <a:r>
              <a:rPr lang="en-US" dirty="0"/>
              <a:t>- to location -j-</a:t>
            </a:r>
          </a:p>
        </p:txBody>
      </p:sp>
      <p:sp>
        <p:nvSpPr>
          <p:cNvPr id="15" name="TextBox 14">
            <a:extLst>
              <a:ext uri="{FF2B5EF4-FFF2-40B4-BE49-F238E27FC236}">
                <a16:creationId xmlns:a16="http://schemas.microsoft.com/office/drawing/2014/main" id="{43FEEBD5-A9FD-9D14-E4F8-A9C08D10E62F}"/>
              </a:ext>
            </a:extLst>
          </p:cNvPr>
          <p:cNvSpPr txBox="1"/>
          <p:nvPr/>
        </p:nvSpPr>
        <p:spPr>
          <a:xfrm>
            <a:off x="424401" y="4228123"/>
            <a:ext cx="4427878" cy="215444"/>
          </a:xfrm>
          <a:prstGeom prst="rect">
            <a:avLst/>
          </a:prstGeom>
          <a:noFill/>
        </p:spPr>
        <p:txBody>
          <a:bodyPr wrap="square" lIns="0" tIns="0" rIns="0" bIns="0" rtlCol="0">
            <a:spAutoFit/>
          </a:bodyPr>
          <a:lstStyle/>
          <a:p>
            <a:r>
              <a:rPr lang="en-US" dirty="0"/>
              <a:t>f</a:t>
            </a:r>
            <a:r>
              <a:rPr lang="en-US" baseline="-25000" dirty="0"/>
              <a:t>i</a:t>
            </a:r>
            <a:r>
              <a:rPr lang="en-US" dirty="0"/>
              <a:t> = cost/time associated with operation at location -</a:t>
            </a:r>
            <a:r>
              <a:rPr lang="en-US" dirty="0" err="1"/>
              <a:t>i</a:t>
            </a:r>
            <a:r>
              <a:rPr lang="en-US" dirty="0"/>
              <a:t>-</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D38EDBD-9406-D016-0DD5-8FD5616B5515}"/>
                  </a:ext>
                </a:extLst>
              </p:cNvPr>
              <p:cNvSpPr txBox="1"/>
              <p:nvPr/>
            </p:nvSpPr>
            <p:spPr>
              <a:xfrm>
                <a:off x="452024" y="4927535"/>
                <a:ext cx="2598660"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𝑗</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 </m:t>
                          </m:r>
                          <m:r>
                            <a:rPr lang="en-US" b="0" i="1" smtClean="0">
                              <a:latin typeface="Cambria Math" panose="02040503050406030204" pitchFamily="18" charset="0"/>
                            </a:rPr>
                            <m:t>𝑦𝑖</m:t>
                          </m:r>
                          <m:r>
                            <a:rPr lang="en-US" b="0" i="1" baseline="-25000"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𝑑𝑒𝑚𝑎𝑛𝑑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e>
                      </m:nary>
                    </m:oMath>
                  </m:oMathPara>
                </a14:m>
                <a:endParaRPr lang="en-US" dirty="0">
                  <a:latin typeface="+mj-lt"/>
                </a:endParaRPr>
              </a:p>
            </p:txBody>
          </p:sp>
        </mc:Choice>
        <mc:Fallback>
          <p:sp>
            <p:nvSpPr>
              <p:cNvPr id="16" name="TextBox 15">
                <a:extLst>
                  <a:ext uri="{FF2B5EF4-FFF2-40B4-BE49-F238E27FC236}">
                    <a16:creationId xmlns:a16="http://schemas.microsoft.com/office/drawing/2014/main" id="{4D38EDBD-9406-D016-0DD5-8FD5616B5515}"/>
                  </a:ext>
                </a:extLst>
              </p:cNvPr>
              <p:cNvSpPr txBox="1">
                <a:spLocks noRot="1" noChangeAspect="1" noMove="1" noResize="1" noEditPoints="1" noAdjustHandles="1" noChangeArrowheads="1" noChangeShapeType="1" noTextEdit="1"/>
              </p:cNvSpPr>
              <p:nvPr/>
            </p:nvSpPr>
            <p:spPr>
              <a:xfrm>
                <a:off x="452024" y="4927535"/>
                <a:ext cx="2598660" cy="612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B86FF90-89AD-309C-68EC-C09F568C4003}"/>
                  </a:ext>
                </a:extLst>
              </p:cNvPr>
              <p:cNvSpPr txBox="1"/>
              <p:nvPr/>
            </p:nvSpPr>
            <p:spPr>
              <a:xfrm>
                <a:off x="452023" y="5610138"/>
                <a:ext cx="2598660"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𝑖</m:t>
                          </m:r>
                          <m:r>
                            <a:rPr lang="pt-BR" i="1" smtClean="0">
                              <a:latin typeface="Cambria Math" panose="02040503050406030204" pitchFamily="18" charset="0"/>
                            </a:rPr>
                            <m:t>=</m:t>
                          </m:r>
                          <m:r>
                            <a:rPr lang="en-US" b="0" i="1" smtClean="0">
                              <a:latin typeface="Cambria Math" panose="02040503050406030204" pitchFamily="18" charset="0"/>
                            </a:rPr>
                            <m:t>1</m:t>
                          </m:r>
                        </m:sub>
                        <m:sup>
                          <m:r>
                            <a:rPr lang="pt-BR" i="1" smtClean="0">
                              <a:latin typeface="Cambria Math" panose="02040503050406030204" pitchFamily="18" charset="0"/>
                            </a:rPr>
                            <m:t>𝑛</m:t>
                          </m:r>
                        </m:sup>
                        <m:e>
                          <m:r>
                            <a:rPr lang="en-US" b="0" i="1" smtClean="0">
                              <a:latin typeface="Cambria Math" panose="02040503050406030204" pitchFamily="18" charset="0"/>
                            </a:rPr>
                            <m:t> </m:t>
                          </m:r>
                          <m:r>
                            <a:rPr lang="en-US" b="0" i="1" smtClean="0">
                              <a:latin typeface="Cambria Math" panose="02040503050406030204" pitchFamily="18" charset="0"/>
                            </a:rPr>
                            <m:t>𝑦𝑖</m:t>
                          </m:r>
                          <m:r>
                            <a:rPr lang="en-US" b="0" i="1" baseline="-25000"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𝑘𝑖</m:t>
                          </m:r>
                          <m:r>
                            <a:rPr lang="en-US" b="0" i="1" smtClean="0">
                              <a:latin typeface="Cambria Math" panose="02040503050406030204" pitchFamily="18" charset="0"/>
                            </a:rPr>
                            <m:t> ∗</m:t>
                          </m:r>
                          <m:r>
                            <a:rPr lang="en-US" b="0" i="1" smtClean="0">
                              <a:latin typeface="Cambria Math" panose="02040503050406030204" pitchFamily="18" charset="0"/>
                            </a:rPr>
                            <m:t>𝑥𝑖</m:t>
                          </m:r>
                          <m:r>
                            <a:rPr lang="en-US" b="0" i="1" smtClean="0">
                              <a:latin typeface="Cambria Math" panose="02040503050406030204" pitchFamily="18" charset="0"/>
                            </a:rPr>
                            <m:t> </m:t>
                          </m:r>
                        </m:e>
                      </m:nary>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=1,…, </m:t>
                      </m:r>
                      <m:r>
                        <a:rPr lang="en-US" b="0" i="1" smtClean="0">
                          <a:latin typeface="Cambria Math" panose="02040503050406030204" pitchFamily="18" charset="0"/>
                        </a:rPr>
                        <m:t>𝑚</m:t>
                      </m:r>
                    </m:oMath>
                  </m:oMathPara>
                </a14:m>
                <a:endParaRPr lang="en-US" dirty="0">
                  <a:latin typeface="+mj-lt"/>
                </a:endParaRPr>
              </a:p>
            </p:txBody>
          </p:sp>
        </mc:Choice>
        <mc:Fallback>
          <p:sp>
            <p:nvSpPr>
              <p:cNvPr id="19" name="TextBox 18">
                <a:extLst>
                  <a:ext uri="{FF2B5EF4-FFF2-40B4-BE49-F238E27FC236}">
                    <a16:creationId xmlns:a16="http://schemas.microsoft.com/office/drawing/2014/main" id="{0B86FF90-89AD-309C-68EC-C09F568C4003}"/>
                  </a:ext>
                </a:extLst>
              </p:cNvPr>
              <p:cNvSpPr txBox="1">
                <a:spLocks noRot="1" noChangeAspect="1" noMove="1" noResize="1" noEditPoints="1" noAdjustHandles="1" noChangeArrowheads="1" noChangeShapeType="1" noTextEdit="1"/>
              </p:cNvSpPr>
              <p:nvPr/>
            </p:nvSpPr>
            <p:spPr>
              <a:xfrm>
                <a:off x="452023" y="5610138"/>
                <a:ext cx="2598660" cy="5881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4BEE73-A542-770E-1A68-7539B795DCE8}"/>
                  </a:ext>
                </a:extLst>
              </p:cNvPr>
              <p:cNvSpPr txBox="1"/>
              <p:nvPr/>
            </p:nvSpPr>
            <p:spPr>
              <a:xfrm>
                <a:off x="3314164" y="5113900"/>
                <a:ext cx="2199000" cy="232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e>
                        <m:sup>
                          <m:r>
                            <a:rPr lang="en-US" b="0" i="1" smtClean="0">
                              <a:latin typeface="Cambria Math" panose="02040503050406030204" pitchFamily="18" charset="0"/>
                            </a:rPr>
                            <m:t>′</m:t>
                          </m:r>
                        </m:sup>
                      </m:sSup>
                      <m:r>
                        <a:rPr lang="en-US" b="0" i="1" smtClean="0">
                          <a:latin typeface="Cambria Math" panose="02040503050406030204" pitchFamily="18" charset="0"/>
                        </a:rPr>
                        <m:t>𝐴𝑑𝑑𝑖𝑠</m:t>
                      </m:r>
                      <m:r>
                        <a:rPr lang="en-US" b="0" i="1" smtClean="0">
                          <a:latin typeface="Cambria Math" panose="02040503050406030204" pitchFamily="18" charset="0"/>
                        </a:rPr>
                        <m:t> </m:t>
                      </m:r>
                      <m:r>
                        <a:rPr lang="en-US" b="0" i="1" smtClean="0">
                          <a:latin typeface="Cambria Math" panose="02040503050406030204" pitchFamily="18" charset="0"/>
                        </a:rPr>
                        <m:t>𝐴𝑏𝑎𝑏𝑎</m:t>
                      </m:r>
                      <m:r>
                        <a:rPr lang="en-US" b="0" i="1" smtClean="0">
                          <a:latin typeface="Cambria Math" panose="02040503050406030204" pitchFamily="18" charset="0"/>
                        </a:rPr>
                        <m:t>′</m:t>
                      </m:r>
                    </m:oMath>
                  </m:oMathPara>
                </a14:m>
                <a:endParaRPr lang="en-US" dirty="0">
                  <a:latin typeface="+mj-lt"/>
                </a:endParaRPr>
              </a:p>
            </p:txBody>
          </p:sp>
        </mc:Choice>
        <mc:Fallback xmlns="">
          <p:sp>
            <p:nvSpPr>
              <p:cNvPr id="2" name="TextBox 1">
                <a:extLst>
                  <a:ext uri="{FF2B5EF4-FFF2-40B4-BE49-F238E27FC236}">
                    <a16:creationId xmlns:a16="http://schemas.microsoft.com/office/drawing/2014/main" id="{EC4BEE73-A542-770E-1A68-7539B795DCE8}"/>
                  </a:ext>
                </a:extLst>
              </p:cNvPr>
              <p:cNvSpPr txBox="1">
                <a:spLocks noRot="1" noChangeAspect="1" noMove="1" noResize="1" noEditPoints="1" noAdjustHandles="1" noChangeArrowheads="1" noChangeShapeType="1" noTextEdit="1"/>
              </p:cNvSpPr>
              <p:nvPr/>
            </p:nvSpPr>
            <p:spPr>
              <a:xfrm>
                <a:off x="3314164" y="5113900"/>
                <a:ext cx="2199000" cy="232243"/>
              </a:xfrm>
              <a:prstGeom prst="rect">
                <a:avLst/>
              </a:prstGeom>
              <a:blipFill>
                <a:blip r:embed="rId7"/>
                <a:stretch>
                  <a:fillRect l="-556" t="-2632" r="-1389" b="-315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E4D451-E6E1-701D-FAD9-43ACD269E8E7}"/>
                  </a:ext>
                </a:extLst>
              </p:cNvPr>
              <p:cNvSpPr txBox="1"/>
              <p:nvPr/>
            </p:nvSpPr>
            <p:spPr>
              <a:xfrm>
                <a:off x="3314164" y="5446483"/>
                <a:ext cx="889603"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en-US" i="1">
                              <a:latin typeface="Cambria Math" panose="02040503050406030204" pitchFamily="18" charset="0"/>
                            </a:rPr>
                            <m:t>𝑖</m:t>
                          </m:r>
                          <m:r>
                            <a:rPr lang="pt-BR" i="1">
                              <a:latin typeface="Cambria Math" panose="02040503050406030204" pitchFamily="18" charset="0"/>
                            </a:rPr>
                            <m:t>=</m:t>
                          </m:r>
                          <m:r>
                            <a:rPr lang="en-US" i="1">
                              <a:latin typeface="Cambria Math" panose="02040503050406030204" pitchFamily="18" charset="0"/>
                            </a:rPr>
                            <m:t>1</m:t>
                          </m:r>
                        </m:sub>
                        <m:sup>
                          <m:r>
                            <a:rPr lang="pt-BR" i="1">
                              <a:latin typeface="Cambria Math" panose="02040503050406030204" pitchFamily="18" charset="0"/>
                            </a:rPr>
                            <m:t>𝑛</m:t>
                          </m:r>
                        </m:sup>
                        <m:e>
                          <m:r>
                            <a:rPr lang="en-US" i="1">
                              <a:latin typeface="Cambria Math" panose="02040503050406030204" pitchFamily="18" charset="0"/>
                            </a:rPr>
                            <m:t> </m:t>
                          </m:r>
                          <m:r>
                            <a:rPr lang="en-US" i="1">
                              <a:latin typeface="Cambria Math" panose="02040503050406030204" pitchFamily="18" charset="0"/>
                            </a:rPr>
                            <m:t>𝑥𝑖</m:t>
                          </m:r>
                          <m:r>
                            <a:rPr lang="en-US" b="0" i="1" smtClean="0">
                              <a:latin typeface="Cambria Math" panose="02040503050406030204" pitchFamily="18" charset="0"/>
                            </a:rPr>
                            <m:t>=4</m:t>
                          </m:r>
                          <m:r>
                            <a:rPr lang="en-US" i="1">
                              <a:latin typeface="Cambria Math" panose="02040503050406030204" pitchFamily="18" charset="0"/>
                            </a:rPr>
                            <m:t> </m:t>
                          </m:r>
                        </m:e>
                      </m:nary>
                    </m:oMath>
                  </m:oMathPara>
                </a14:m>
                <a:endParaRPr lang="en-US" dirty="0"/>
              </a:p>
            </p:txBody>
          </p:sp>
        </mc:Choice>
        <mc:Fallback>
          <p:sp>
            <p:nvSpPr>
              <p:cNvPr id="3" name="TextBox 2">
                <a:extLst>
                  <a:ext uri="{FF2B5EF4-FFF2-40B4-BE49-F238E27FC236}">
                    <a16:creationId xmlns:a16="http://schemas.microsoft.com/office/drawing/2014/main" id="{A6E4D451-E6E1-701D-FAD9-43ACD269E8E7}"/>
                  </a:ext>
                </a:extLst>
              </p:cNvPr>
              <p:cNvSpPr txBox="1">
                <a:spLocks noRot="1" noChangeAspect="1" noMove="1" noResize="1" noEditPoints="1" noAdjustHandles="1" noChangeArrowheads="1" noChangeShapeType="1" noTextEdit="1"/>
              </p:cNvSpPr>
              <p:nvPr/>
            </p:nvSpPr>
            <p:spPr>
              <a:xfrm>
                <a:off x="3314164" y="5446483"/>
                <a:ext cx="889603" cy="588174"/>
              </a:xfrm>
              <a:prstGeom prst="rect">
                <a:avLst/>
              </a:prstGeom>
              <a:blipFill>
                <a:blip r:embed="rId8"/>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4C6EA9B-FB49-2CE0-9B73-D81417E5DF95}"/>
              </a:ext>
            </a:extLst>
          </p:cNvPr>
          <p:cNvSpPr txBox="1"/>
          <p:nvPr/>
        </p:nvSpPr>
        <p:spPr>
          <a:xfrm>
            <a:off x="422405" y="6350172"/>
            <a:ext cx="3457678" cy="215444"/>
          </a:xfrm>
          <a:prstGeom prst="rect">
            <a:avLst/>
          </a:prstGeom>
          <a:noFill/>
        </p:spPr>
        <p:txBody>
          <a:bodyPr wrap="none" lIns="0" tIns="0" rIns="0" bIns="0" rtlCol="0">
            <a:spAutoFit/>
          </a:bodyPr>
          <a:lstStyle/>
          <a:p>
            <a:r>
              <a:rPr lang="en-US" dirty="0">
                <a:latin typeface="+mn-lt"/>
              </a:rPr>
              <a:t>ki = supply/recourse available at location -</a:t>
            </a:r>
            <a:r>
              <a:rPr lang="en-US" dirty="0" err="1">
                <a:latin typeface="+mn-lt"/>
              </a:rPr>
              <a:t>i</a:t>
            </a:r>
            <a:r>
              <a:rPr lang="en-US" dirty="0">
                <a:latin typeface="+mn-lt"/>
              </a:rPr>
              <a:t>-</a:t>
            </a:r>
          </a:p>
        </p:txBody>
      </p:sp>
    </p:spTree>
    <p:extLst>
      <p:ext uri="{BB962C8B-B14F-4D97-AF65-F5344CB8AC3E}">
        <p14:creationId xmlns:p14="http://schemas.microsoft.com/office/powerpoint/2010/main" val="24532963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Optimization</a:t>
            </a:r>
            <a:endParaRPr b="1" dirty="0">
              <a:solidFill>
                <a:schemeClr val="accent1"/>
              </a:solidFill>
            </a:endParaRPr>
          </a:p>
        </p:txBody>
      </p:sp>
      <p:pic>
        <p:nvPicPr>
          <p:cNvPr id="20" name="Picture 19">
            <a:extLst>
              <a:ext uri="{FF2B5EF4-FFF2-40B4-BE49-F238E27FC236}">
                <a16:creationId xmlns:a16="http://schemas.microsoft.com/office/drawing/2014/main" id="{58DBD4B3-6CC4-E0C0-4352-E000E79EEE8C}"/>
              </a:ext>
            </a:extLst>
          </p:cNvPr>
          <p:cNvPicPr>
            <a:picLocks noChangeAspect="1"/>
          </p:cNvPicPr>
          <p:nvPr/>
        </p:nvPicPr>
        <p:blipFill>
          <a:blip r:embed="rId3"/>
          <a:stretch>
            <a:fillRect/>
          </a:stretch>
        </p:blipFill>
        <p:spPr>
          <a:xfrm>
            <a:off x="1463437" y="1625127"/>
            <a:ext cx="9265126" cy="4457929"/>
          </a:xfrm>
          <a:prstGeom prst="rect">
            <a:avLst/>
          </a:prstGeom>
        </p:spPr>
      </p:pic>
    </p:spTree>
    <p:extLst>
      <p:ext uri="{BB962C8B-B14F-4D97-AF65-F5344CB8AC3E}">
        <p14:creationId xmlns:p14="http://schemas.microsoft.com/office/powerpoint/2010/main" val="156307214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Key</a:t>
            </a:r>
            <a:r>
              <a:rPr lang="nl-NL" b="1" dirty="0">
                <a:solidFill>
                  <a:schemeClr val="accent1"/>
                </a:solidFill>
              </a:rPr>
              <a:t> </a:t>
            </a:r>
            <a:r>
              <a:rPr lang="nl-NL" b="1" dirty="0" err="1">
                <a:solidFill>
                  <a:schemeClr val="accent1"/>
                </a:solidFill>
              </a:rPr>
              <a:t>Learnings</a:t>
            </a:r>
            <a:endParaRPr b="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a:t>With analytics, it is possible to find the most efficient solution, especially in the case of multivariate decision-making, when human observation are not sufficient to reach an optimal conclusion. </a:t>
            </a:r>
            <a:endParaRPr lang="en-US" sz="2800" dirty="0"/>
          </a:p>
        </p:txBody>
      </p:sp>
    </p:spTree>
    <p:extLst>
      <p:ext uri="{BB962C8B-B14F-4D97-AF65-F5344CB8AC3E}">
        <p14:creationId xmlns:p14="http://schemas.microsoft.com/office/powerpoint/2010/main" val="6211606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Framework</a:t>
            </a:r>
            <a:endParaRPr b="1" dirty="0">
              <a:solidFill>
                <a:schemeClr val="accent1"/>
              </a:solidFill>
            </a:endParaRPr>
          </a:p>
        </p:txBody>
      </p:sp>
      <p:graphicFrame>
        <p:nvGraphicFramePr>
          <p:cNvPr id="2" name="Diagram 1">
            <a:extLst>
              <a:ext uri="{FF2B5EF4-FFF2-40B4-BE49-F238E27FC236}">
                <a16:creationId xmlns:a16="http://schemas.microsoft.com/office/drawing/2014/main" id="{C689A4C6-2DD8-CD7B-6AB9-5C55C5CE8DE5}"/>
              </a:ext>
            </a:extLst>
          </p:cNvPr>
          <p:cNvGraphicFramePr/>
          <p:nvPr/>
        </p:nvGraphicFramePr>
        <p:xfrm>
          <a:off x="508000" y="1828327"/>
          <a:ext cx="11404600" cy="1134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114FFC4-4F59-251F-DD9E-AE07A2E073D1}"/>
              </a:ext>
            </a:extLst>
          </p:cNvPr>
          <p:cNvPicPr>
            <a:picLocks noChangeAspect="1"/>
          </p:cNvPicPr>
          <p:nvPr/>
        </p:nvPicPr>
        <p:blipFill rotWithShape="1">
          <a:blip r:embed="rId8"/>
          <a:srcRect t="6661" r="-1997" b="11349"/>
          <a:stretch/>
        </p:blipFill>
        <p:spPr>
          <a:xfrm>
            <a:off x="366473" y="3400125"/>
            <a:ext cx="2846628" cy="3236760"/>
          </a:xfrm>
          <a:prstGeom prst="ellipse">
            <a:avLst/>
          </a:prstGeom>
          <a:ln>
            <a:noFill/>
          </a:ln>
          <a:effectLst>
            <a:softEdge rad="112500"/>
          </a:effectLst>
        </p:spPr>
      </p:pic>
      <p:pic>
        <p:nvPicPr>
          <p:cNvPr id="14" name="Picture 7" descr="Map&#10;&#10;Description automatically generated">
            <a:extLst>
              <a:ext uri="{FF2B5EF4-FFF2-40B4-BE49-F238E27FC236}">
                <a16:creationId xmlns:a16="http://schemas.microsoft.com/office/drawing/2014/main" id="{C15C8021-895B-D0C8-FD88-66E67BE8F10E}"/>
              </a:ext>
            </a:extLst>
          </p:cNvPr>
          <p:cNvPicPr>
            <a:picLocks noChangeAspect="1"/>
          </p:cNvPicPr>
          <p:nvPr/>
        </p:nvPicPr>
        <p:blipFill rotWithShape="1">
          <a:blip r:embed="rId9"/>
          <a:srcRect t="4655" b="9809"/>
          <a:stretch/>
        </p:blipFill>
        <p:spPr>
          <a:xfrm>
            <a:off x="3449027" y="3314813"/>
            <a:ext cx="2694646" cy="3260312"/>
          </a:xfrm>
          <a:prstGeom prst="ellipse">
            <a:avLst/>
          </a:prstGeom>
          <a:ln>
            <a:noFill/>
          </a:ln>
          <a:effectLst>
            <a:softEdge rad="112500"/>
          </a:effectLst>
        </p:spPr>
      </p:pic>
      <p:pic>
        <p:nvPicPr>
          <p:cNvPr id="16" name="Picture 15" descr="Chart, scatter chart&#10;&#10;Description automatically generated">
            <a:extLst>
              <a:ext uri="{FF2B5EF4-FFF2-40B4-BE49-F238E27FC236}">
                <a16:creationId xmlns:a16="http://schemas.microsoft.com/office/drawing/2014/main" id="{565FFCEB-C039-E6BD-6C4E-31268C53138C}"/>
              </a:ext>
            </a:extLst>
          </p:cNvPr>
          <p:cNvPicPr>
            <a:picLocks noChangeAspect="1"/>
          </p:cNvPicPr>
          <p:nvPr/>
        </p:nvPicPr>
        <p:blipFill rotWithShape="1">
          <a:blip r:embed="rId10"/>
          <a:srcRect t="7259" b="9442"/>
          <a:stretch/>
        </p:blipFill>
        <p:spPr>
          <a:xfrm>
            <a:off x="6379600" y="3400125"/>
            <a:ext cx="2694646" cy="3175000"/>
          </a:xfrm>
          <a:prstGeom prst="ellipse">
            <a:avLst/>
          </a:prstGeom>
          <a:ln>
            <a:noFill/>
          </a:ln>
          <a:effectLst>
            <a:softEdge rad="112500"/>
          </a:effectLst>
        </p:spPr>
      </p:pic>
      <p:pic>
        <p:nvPicPr>
          <p:cNvPr id="18" name="Picture 17">
            <a:extLst>
              <a:ext uri="{FF2B5EF4-FFF2-40B4-BE49-F238E27FC236}">
                <a16:creationId xmlns:a16="http://schemas.microsoft.com/office/drawing/2014/main" id="{6EAA7E34-3927-C1BF-3C8F-9F0041695595}"/>
              </a:ext>
            </a:extLst>
          </p:cNvPr>
          <p:cNvPicPr>
            <a:picLocks noChangeAspect="1"/>
          </p:cNvPicPr>
          <p:nvPr/>
        </p:nvPicPr>
        <p:blipFill>
          <a:blip r:embed="rId11"/>
          <a:srcRect t="9349" b="9349"/>
          <a:stretch/>
        </p:blipFill>
        <p:spPr>
          <a:xfrm>
            <a:off x="9357846" y="3227586"/>
            <a:ext cx="2694646" cy="3098912"/>
          </a:xfrm>
          <a:prstGeom prst="ellipse">
            <a:avLst/>
          </a:prstGeom>
          <a:ln>
            <a:noFill/>
          </a:ln>
          <a:effectLst>
            <a:softEdge rad="112500"/>
          </a:effectLst>
        </p:spPr>
      </p:pic>
      <p:pic>
        <p:nvPicPr>
          <p:cNvPr id="4" name="Picture 3" descr="Map&#10;&#10;Description automatically generated">
            <a:extLst>
              <a:ext uri="{FF2B5EF4-FFF2-40B4-BE49-F238E27FC236}">
                <a16:creationId xmlns:a16="http://schemas.microsoft.com/office/drawing/2014/main" id="{174DA997-B6D1-5B29-8D13-A534F6211496}"/>
              </a:ext>
            </a:extLst>
          </p:cNvPr>
          <p:cNvPicPr>
            <a:picLocks noChangeAspect="1"/>
          </p:cNvPicPr>
          <p:nvPr/>
        </p:nvPicPr>
        <p:blipFill rotWithShape="1">
          <a:blip r:embed="rId12"/>
          <a:srcRect t="5055" b="8660"/>
          <a:stretch/>
        </p:blipFill>
        <p:spPr>
          <a:xfrm>
            <a:off x="7295195" y="7097317"/>
            <a:ext cx="1284438" cy="1567682"/>
          </a:xfrm>
          <a:prstGeom prst="ellipse">
            <a:avLst/>
          </a:prstGeom>
          <a:ln>
            <a:noFill/>
          </a:ln>
          <a:effectLst>
            <a:softEdge rad="112500"/>
          </a:effectLst>
        </p:spPr>
      </p:pic>
      <p:pic>
        <p:nvPicPr>
          <p:cNvPr id="5" name="!!Picture 3" descr="Map&#10;&#10;Description automatically generated">
            <a:extLst>
              <a:ext uri="{FF2B5EF4-FFF2-40B4-BE49-F238E27FC236}">
                <a16:creationId xmlns:a16="http://schemas.microsoft.com/office/drawing/2014/main" id="{57D0D975-85EA-67AB-FEFA-167B85E77013}"/>
              </a:ext>
            </a:extLst>
          </p:cNvPr>
          <p:cNvPicPr>
            <a:picLocks noChangeAspect="1"/>
          </p:cNvPicPr>
          <p:nvPr/>
        </p:nvPicPr>
        <p:blipFill rotWithShape="1">
          <a:blip r:embed="rId13">
            <a:alphaModFix/>
          </a:blip>
          <a:srcRect t="6250" b="10170"/>
          <a:stretch/>
        </p:blipFill>
        <p:spPr>
          <a:xfrm>
            <a:off x="1364957" y="7153003"/>
            <a:ext cx="1320930" cy="1561677"/>
          </a:xfrm>
          <a:prstGeom prst="ellipse">
            <a:avLst/>
          </a:prstGeom>
          <a:ln>
            <a:noFill/>
          </a:ln>
          <a:effectLst>
            <a:softEdge rad="112500"/>
          </a:effectLst>
        </p:spPr>
      </p:pic>
      <p:pic>
        <p:nvPicPr>
          <p:cNvPr id="6" name="!!Picture 5" descr="Map&#10;&#10;Description automatically generated">
            <a:extLst>
              <a:ext uri="{FF2B5EF4-FFF2-40B4-BE49-F238E27FC236}">
                <a16:creationId xmlns:a16="http://schemas.microsoft.com/office/drawing/2014/main" id="{5455B6D0-DEFB-0A68-5A9C-29D58FE504FE}"/>
              </a:ext>
            </a:extLst>
          </p:cNvPr>
          <p:cNvPicPr>
            <a:picLocks noChangeAspect="1"/>
          </p:cNvPicPr>
          <p:nvPr/>
        </p:nvPicPr>
        <p:blipFill rotWithShape="1">
          <a:blip r:embed="rId14"/>
          <a:srcRect t="1000"/>
          <a:stretch/>
        </p:blipFill>
        <p:spPr>
          <a:xfrm>
            <a:off x="4254587" y="6981821"/>
            <a:ext cx="1284438" cy="1798673"/>
          </a:xfrm>
          <a:prstGeom prst="ellipse">
            <a:avLst/>
          </a:prstGeom>
          <a:ln>
            <a:noFill/>
          </a:ln>
          <a:effectLst>
            <a:softEdge rad="112500"/>
          </a:effectLst>
        </p:spPr>
      </p:pic>
    </p:spTree>
    <p:extLst>
      <p:ext uri="{BB962C8B-B14F-4D97-AF65-F5344CB8AC3E}">
        <p14:creationId xmlns:p14="http://schemas.microsoft.com/office/powerpoint/2010/main" val="1467661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8291707"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ts val="1800"/>
              <a:buNone/>
            </a:pPr>
            <a:r>
              <a:rPr lang="en-US" sz="3600" b="1" dirty="0">
                <a:solidFill>
                  <a:schemeClr val="accent1"/>
                </a:solidFill>
              </a:rPr>
              <a:t>Location Selection and Resource Optimization</a:t>
            </a:r>
            <a:endParaRPr sz="3600" b="1" dirty="0">
              <a:solidFill>
                <a:schemeClr val="accent1"/>
              </a:solidFill>
            </a:endParaRPr>
          </a:p>
          <a:p>
            <a:pPr marL="0" lvl="0" indent="0" algn="l" rtl="0">
              <a:lnSpc>
                <a:spcPct val="90000"/>
              </a:lnSpc>
              <a:spcBef>
                <a:spcPts val="0"/>
              </a:spcBef>
              <a:spcAft>
                <a:spcPts val="0"/>
              </a:spcAft>
              <a:buSzPts val="1800"/>
              <a:buNone/>
            </a:pPr>
            <a:r>
              <a:rPr lang="en-GB" sz="2400" b="1" dirty="0"/>
              <a:t>WFP &amp; Africa CDC</a:t>
            </a:r>
            <a:endParaRPr sz="2400" b="1" dirty="0"/>
          </a:p>
        </p:txBody>
      </p:sp>
      <p:sp>
        <p:nvSpPr>
          <p:cNvPr id="186" name="Google Shape;186;p2"/>
          <p:cNvSpPr/>
          <p:nvPr/>
        </p:nvSpPr>
        <p:spPr>
          <a:xfrm>
            <a:off x="1083814" y="1962920"/>
            <a:ext cx="5707425" cy="4576289"/>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dirty="0"/>
              <a:t>My goal in this project is to develop a model or a framework that will assist in finding optimal and data-driven solutions and find best answers for our questions.</a:t>
            </a:r>
          </a:p>
          <a:p>
            <a:endParaRPr lang="en-US" sz="2000" dirty="0"/>
          </a:p>
          <a:p>
            <a:r>
              <a:rPr lang="en-US" sz="2000" dirty="0"/>
              <a:t>For this case study, I am using the example of Africa CDC, which is one of our partners. How do we assist them to take data driven decision for their decisions especially when it comes to emergency preparedness and response, strategies and resource allocation.</a:t>
            </a:r>
          </a:p>
          <a:p>
            <a:endParaRPr lang="en-US" sz="2000" dirty="0"/>
          </a:p>
          <a:p>
            <a:r>
              <a:rPr lang="en-US" sz="2000" dirty="0"/>
              <a:t>I will look at the example of placing a new base/ warehouse based on proximity to highly vulnerable areas and other parameters in the context of Ebola outbreaks.</a:t>
            </a:r>
          </a:p>
        </p:txBody>
      </p:sp>
      <p:grpSp>
        <p:nvGrpSpPr>
          <p:cNvPr id="147" name="Group 146">
            <a:extLst>
              <a:ext uri="{FF2B5EF4-FFF2-40B4-BE49-F238E27FC236}">
                <a16:creationId xmlns:a16="http://schemas.microsoft.com/office/drawing/2014/main" id="{7A7C2232-3C6A-F910-142E-1D225A1079B9}"/>
              </a:ext>
            </a:extLst>
          </p:cNvPr>
          <p:cNvGrpSpPr/>
          <p:nvPr/>
        </p:nvGrpSpPr>
        <p:grpSpPr>
          <a:xfrm>
            <a:off x="7045692" y="2002811"/>
            <a:ext cx="4865713" cy="4865713"/>
            <a:chOff x="7045692" y="2002811"/>
            <a:chExt cx="4865713" cy="4865713"/>
          </a:xfrm>
        </p:grpSpPr>
        <p:pic>
          <p:nvPicPr>
            <p:cNvPr id="13" name="Graphic 12" descr="Africa with solid fill">
              <a:extLst>
                <a:ext uri="{FF2B5EF4-FFF2-40B4-BE49-F238E27FC236}">
                  <a16:creationId xmlns:a16="http://schemas.microsoft.com/office/drawing/2014/main" id="{50DB63AE-6A96-5E24-A27D-A03A52A20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5692" y="2002811"/>
              <a:ext cx="4865713" cy="4865713"/>
            </a:xfrm>
            <a:prstGeom prst="rect">
              <a:avLst/>
            </a:prstGeom>
          </p:spPr>
        </p:pic>
        <p:grpSp>
          <p:nvGrpSpPr>
            <p:cNvPr id="14" name="Group 13">
              <a:extLst>
                <a:ext uri="{FF2B5EF4-FFF2-40B4-BE49-F238E27FC236}">
                  <a16:creationId xmlns:a16="http://schemas.microsoft.com/office/drawing/2014/main" id="{9FE68D86-F373-DB89-7478-8F0E764DA5E9}"/>
                </a:ext>
              </a:extLst>
            </p:cNvPr>
            <p:cNvGrpSpPr/>
            <p:nvPr/>
          </p:nvGrpSpPr>
          <p:grpSpPr>
            <a:xfrm>
              <a:off x="8533583" y="3410598"/>
              <a:ext cx="352909" cy="327516"/>
              <a:chOff x="4507294" y="2423041"/>
              <a:chExt cx="823800" cy="823800"/>
            </a:xfrm>
          </p:grpSpPr>
          <p:sp>
            <p:nvSpPr>
              <p:cNvPr id="15" name="Google Shape;1675;p65">
                <a:extLst>
                  <a:ext uri="{FF2B5EF4-FFF2-40B4-BE49-F238E27FC236}">
                    <a16:creationId xmlns:a16="http://schemas.microsoft.com/office/drawing/2014/main" id="{3F974E46-B066-6986-B95E-EF4D81631B41}"/>
                  </a:ext>
                </a:extLst>
              </p:cNvPr>
              <p:cNvSpPr/>
              <p:nvPr/>
            </p:nvSpPr>
            <p:spPr>
              <a:xfrm>
                <a:off x="4507294" y="2423041"/>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nvGrpSpPr>
              <p:cNvPr id="16" name="Google Shape;6347;p86">
                <a:extLst>
                  <a:ext uri="{FF2B5EF4-FFF2-40B4-BE49-F238E27FC236}">
                    <a16:creationId xmlns:a16="http://schemas.microsoft.com/office/drawing/2014/main" id="{56985B72-72B9-8CAD-A481-8F9E88877ACA}"/>
                  </a:ext>
                </a:extLst>
              </p:cNvPr>
              <p:cNvGrpSpPr/>
              <p:nvPr/>
            </p:nvGrpSpPr>
            <p:grpSpPr>
              <a:xfrm>
                <a:off x="4635213" y="2552503"/>
                <a:ext cx="587991" cy="576449"/>
                <a:chOff x="-22863675" y="3131775"/>
                <a:chExt cx="299300" cy="293425"/>
              </a:xfrm>
              <a:solidFill>
                <a:schemeClr val="bg1"/>
              </a:solidFill>
            </p:grpSpPr>
            <p:sp>
              <p:nvSpPr>
                <p:cNvPr id="17" name="Google Shape;6348;p86">
                  <a:extLst>
                    <a:ext uri="{FF2B5EF4-FFF2-40B4-BE49-F238E27FC236}">
                      <a16:creationId xmlns:a16="http://schemas.microsoft.com/office/drawing/2014/main" id="{554DED71-5D2B-661A-C976-D1A2C4BF47B3}"/>
                    </a:ext>
                  </a:extLst>
                </p:cNvPr>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8" name="Google Shape;6349;p86">
                  <a:extLst>
                    <a:ext uri="{FF2B5EF4-FFF2-40B4-BE49-F238E27FC236}">
                      <a16:creationId xmlns:a16="http://schemas.microsoft.com/office/drawing/2014/main" id="{90E51CB6-FA23-2A3D-C84A-98D0A9AA564B}"/>
                    </a:ext>
                  </a:extLst>
                </p:cNvPr>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9" name="Google Shape;6350;p86">
                  <a:extLst>
                    <a:ext uri="{FF2B5EF4-FFF2-40B4-BE49-F238E27FC236}">
                      <a16:creationId xmlns:a16="http://schemas.microsoft.com/office/drawing/2014/main" id="{35BF445B-EACE-B320-3307-C3001BC3E557}"/>
                    </a:ext>
                  </a:extLst>
                </p:cNvPr>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grpSp>
        <p:grpSp>
          <p:nvGrpSpPr>
            <p:cNvPr id="20" name="Group 19">
              <a:extLst>
                <a:ext uri="{FF2B5EF4-FFF2-40B4-BE49-F238E27FC236}">
                  <a16:creationId xmlns:a16="http://schemas.microsoft.com/office/drawing/2014/main" id="{7A917F81-A65C-173C-910D-0A0CD39B0054}"/>
                </a:ext>
              </a:extLst>
            </p:cNvPr>
            <p:cNvGrpSpPr/>
            <p:nvPr/>
          </p:nvGrpSpPr>
          <p:grpSpPr>
            <a:xfrm>
              <a:off x="10554412" y="5087152"/>
              <a:ext cx="391089" cy="330780"/>
              <a:chOff x="6911645" y="2369038"/>
              <a:chExt cx="1184363" cy="1079392"/>
            </a:xfrm>
          </p:grpSpPr>
          <p:sp>
            <p:nvSpPr>
              <p:cNvPr id="21" name="Google Shape;1675;p65">
                <a:extLst>
                  <a:ext uri="{FF2B5EF4-FFF2-40B4-BE49-F238E27FC236}">
                    <a16:creationId xmlns:a16="http://schemas.microsoft.com/office/drawing/2014/main" id="{11972043-E88E-F9B5-B95F-865E3AE697D2}"/>
                  </a:ext>
                </a:extLst>
              </p:cNvPr>
              <p:cNvSpPr/>
              <p:nvPr/>
            </p:nvSpPr>
            <p:spPr>
              <a:xfrm>
                <a:off x="7045680" y="2488685"/>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pic>
            <p:nvPicPr>
              <p:cNvPr id="22" name="Picture 21" descr="A picture containing company name&#10;&#10;Description automatically generated">
                <a:extLst>
                  <a:ext uri="{FF2B5EF4-FFF2-40B4-BE49-F238E27FC236}">
                    <a16:creationId xmlns:a16="http://schemas.microsoft.com/office/drawing/2014/main" id="{191C996E-021B-26DD-58EB-50BE40EE9365}"/>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3233" b="17814" l="2626" r="18625"/>
                        </a14:imgEffect>
                        <a14:imgEffect>
                          <a14:artisticLineDrawing/>
                        </a14:imgEffect>
                        <a14:imgEffect>
                          <a14:saturation sat="0"/>
                        </a14:imgEffect>
                      </a14:imgLayer>
                    </a14:imgProps>
                  </a:ext>
                  <a:ext uri="{837473B0-CC2E-450A-ABE3-18F120FF3D39}">
                    <a1611:picAttrSrcUrl xmlns:a1611="http://schemas.microsoft.com/office/drawing/2016/11/main" r:id="rId7"/>
                  </a:ext>
                </a:extLst>
              </a:blip>
              <a:srcRect l="626" t="1410" r="79375" b="80363"/>
              <a:stretch/>
            </p:blipFill>
            <p:spPr>
              <a:xfrm>
                <a:off x="6911645" y="2369038"/>
                <a:ext cx="1184363" cy="1079392"/>
              </a:xfrm>
              <a:prstGeom prst="rect">
                <a:avLst/>
              </a:prstGeom>
            </p:spPr>
          </p:pic>
        </p:grpSp>
        <p:grpSp>
          <p:nvGrpSpPr>
            <p:cNvPr id="23" name="Group 22">
              <a:extLst>
                <a:ext uri="{FF2B5EF4-FFF2-40B4-BE49-F238E27FC236}">
                  <a16:creationId xmlns:a16="http://schemas.microsoft.com/office/drawing/2014/main" id="{5D1BB253-24D9-CAA5-623D-D95CFF0BFF50}"/>
                </a:ext>
              </a:extLst>
            </p:cNvPr>
            <p:cNvGrpSpPr/>
            <p:nvPr/>
          </p:nvGrpSpPr>
          <p:grpSpPr>
            <a:xfrm>
              <a:off x="9141954" y="4479816"/>
              <a:ext cx="312867" cy="290354"/>
              <a:chOff x="5873997" y="5022762"/>
              <a:chExt cx="823800" cy="823800"/>
            </a:xfrm>
          </p:grpSpPr>
          <p:sp>
            <p:nvSpPr>
              <p:cNvPr id="24" name="Google Shape;1675;p65">
                <a:extLst>
                  <a:ext uri="{FF2B5EF4-FFF2-40B4-BE49-F238E27FC236}">
                    <a16:creationId xmlns:a16="http://schemas.microsoft.com/office/drawing/2014/main" id="{274A4054-7E70-7399-9F9B-A5862482EE1D}"/>
                  </a:ext>
                </a:extLst>
              </p:cNvPr>
              <p:cNvSpPr/>
              <p:nvPr/>
            </p:nvSpPr>
            <p:spPr>
              <a:xfrm>
                <a:off x="5873997" y="5022762"/>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pic>
            <p:nvPicPr>
              <p:cNvPr id="25" name="Graphic 24" descr="Information with solid fill">
                <a:extLst>
                  <a:ext uri="{FF2B5EF4-FFF2-40B4-BE49-F238E27FC236}">
                    <a16:creationId xmlns:a16="http://schemas.microsoft.com/office/drawing/2014/main" id="{555A816E-B4B6-8A45-51DF-9F2D810465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0637" y="5096730"/>
                <a:ext cx="714964" cy="714964"/>
              </a:xfrm>
              <a:prstGeom prst="rect">
                <a:avLst/>
              </a:prstGeom>
            </p:spPr>
          </p:pic>
        </p:grpSp>
        <p:pic>
          <p:nvPicPr>
            <p:cNvPr id="26" name="Graphic 25" descr="Run with solid fill">
              <a:extLst>
                <a:ext uri="{FF2B5EF4-FFF2-40B4-BE49-F238E27FC236}">
                  <a16:creationId xmlns:a16="http://schemas.microsoft.com/office/drawing/2014/main" id="{1834B929-1EA2-43F7-4589-795EC0B438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159569">
              <a:off x="9972141" y="3323383"/>
              <a:ext cx="402025" cy="402025"/>
            </a:xfrm>
            <a:prstGeom prst="rect">
              <a:avLst/>
            </a:prstGeom>
          </p:spPr>
        </p:pic>
        <p:sp>
          <p:nvSpPr>
            <p:cNvPr id="29" name="Freeform: Shape 28">
              <a:extLst>
                <a:ext uri="{FF2B5EF4-FFF2-40B4-BE49-F238E27FC236}">
                  <a16:creationId xmlns:a16="http://schemas.microsoft.com/office/drawing/2014/main" id="{85296077-751E-C7B9-134E-7AE69567F95D}"/>
                </a:ext>
              </a:extLst>
            </p:cNvPr>
            <p:cNvSpPr/>
            <p:nvPr/>
          </p:nvSpPr>
          <p:spPr>
            <a:xfrm rot="15483085" flipH="1" flipV="1">
              <a:off x="9982580" y="4000739"/>
              <a:ext cx="1117139" cy="207673"/>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486A"/>
                </a:solidFill>
              </a:endParaRPr>
            </a:p>
          </p:txBody>
        </p:sp>
        <p:sp>
          <p:nvSpPr>
            <p:cNvPr id="33" name="Freeform: Shape 32">
              <a:extLst>
                <a:ext uri="{FF2B5EF4-FFF2-40B4-BE49-F238E27FC236}">
                  <a16:creationId xmlns:a16="http://schemas.microsoft.com/office/drawing/2014/main" id="{56BEB998-1311-142E-EBDF-05969F4A22A7}"/>
                </a:ext>
              </a:extLst>
            </p:cNvPr>
            <p:cNvSpPr/>
            <p:nvPr/>
          </p:nvSpPr>
          <p:spPr>
            <a:xfrm rot="17031218" flipH="1">
              <a:off x="9141768" y="3921966"/>
              <a:ext cx="895467" cy="45719"/>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486A"/>
                </a:solidFill>
              </a:endParaRPr>
            </a:p>
          </p:txBody>
        </p:sp>
        <p:pic>
          <p:nvPicPr>
            <p:cNvPr id="36" name="Graphic 35" descr="Box with solid fill">
              <a:extLst>
                <a:ext uri="{FF2B5EF4-FFF2-40B4-BE49-F238E27FC236}">
                  <a16:creationId xmlns:a16="http://schemas.microsoft.com/office/drawing/2014/main" id="{B9497F98-6294-5D95-380E-EA99241F3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7378" y="3234670"/>
              <a:ext cx="412053" cy="412053"/>
            </a:xfrm>
            <a:prstGeom prst="rect">
              <a:avLst/>
            </a:prstGeom>
          </p:spPr>
        </p:pic>
      </p:grpSp>
      <p:sp>
        <p:nvSpPr>
          <p:cNvPr id="146" name="TextBox 145">
            <a:extLst>
              <a:ext uri="{FF2B5EF4-FFF2-40B4-BE49-F238E27FC236}">
                <a16:creationId xmlns:a16="http://schemas.microsoft.com/office/drawing/2014/main" id="{539DF4DB-552F-01EB-4EC3-68DAAAC66C9F}"/>
              </a:ext>
            </a:extLst>
          </p:cNvPr>
          <p:cNvSpPr txBox="1"/>
          <p:nvPr/>
        </p:nvSpPr>
        <p:spPr>
          <a:xfrm>
            <a:off x="7398112" y="5087152"/>
            <a:ext cx="1206278" cy="1200329"/>
          </a:xfrm>
          <a:prstGeom prst="rect">
            <a:avLst/>
          </a:prstGeom>
          <a:noFill/>
        </p:spPr>
        <p:txBody>
          <a:bodyPr wrap="square">
            <a:spAutoFit/>
          </a:bodyPr>
          <a:lstStyle/>
          <a:p>
            <a:r>
              <a:rPr lang="en-GB" sz="1800" b="1" dirty="0">
                <a:solidFill>
                  <a:srgbClr val="19486A"/>
                </a:solidFill>
              </a:rPr>
              <a:t>One single point of response</a:t>
            </a:r>
            <a:endParaRPr lang="en-US" sz="1800" dirty="0">
              <a:solidFill>
                <a:srgbClr val="19486A"/>
              </a:solidFill>
            </a:endParaRPr>
          </a:p>
        </p:txBody>
      </p:sp>
      <p:sp>
        <p:nvSpPr>
          <p:cNvPr id="2" name="Freeform: Shape 1">
            <a:extLst>
              <a:ext uri="{FF2B5EF4-FFF2-40B4-BE49-F238E27FC236}">
                <a16:creationId xmlns:a16="http://schemas.microsoft.com/office/drawing/2014/main" id="{9BF0FA14-9A38-AB4C-57D1-E01D408FEB79}"/>
              </a:ext>
            </a:extLst>
          </p:cNvPr>
          <p:cNvSpPr/>
          <p:nvPr/>
        </p:nvSpPr>
        <p:spPr>
          <a:xfrm rot="21423149" flipH="1">
            <a:off x="8887242" y="3188931"/>
            <a:ext cx="862764" cy="206423"/>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486A"/>
              </a:solidFill>
            </a:endParaRPr>
          </a:p>
        </p:txBody>
      </p:sp>
      <p:sp>
        <p:nvSpPr>
          <p:cNvPr id="4" name="Google Shape;1675;p65">
            <a:extLst>
              <a:ext uri="{FF2B5EF4-FFF2-40B4-BE49-F238E27FC236}">
                <a16:creationId xmlns:a16="http://schemas.microsoft.com/office/drawing/2014/main" id="{A460A07E-1F88-9706-C757-230B6414FA7C}"/>
              </a:ext>
            </a:extLst>
          </p:cNvPr>
          <p:cNvSpPr/>
          <p:nvPr/>
        </p:nvSpPr>
        <p:spPr>
          <a:xfrm>
            <a:off x="9628128" y="5083854"/>
            <a:ext cx="352909" cy="327516"/>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5" name="Google Shape;6348;p86">
            <a:extLst>
              <a:ext uri="{FF2B5EF4-FFF2-40B4-BE49-F238E27FC236}">
                <a16:creationId xmlns:a16="http://schemas.microsoft.com/office/drawing/2014/main" id="{EE1D9289-6B12-48E1-6EAF-31FB4039D170}"/>
              </a:ext>
            </a:extLst>
          </p:cNvPr>
          <p:cNvSpPr/>
          <p:nvPr/>
        </p:nvSpPr>
        <p:spPr>
          <a:xfrm>
            <a:off x="9682927" y="5135324"/>
            <a:ext cx="251890" cy="229177"/>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bg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6" name="Freeform: Shape 5">
            <a:extLst>
              <a:ext uri="{FF2B5EF4-FFF2-40B4-BE49-F238E27FC236}">
                <a16:creationId xmlns:a16="http://schemas.microsoft.com/office/drawing/2014/main" id="{C67B5F2A-DE9D-201C-43B8-131F55BC88AB}"/>
              </a:ext>
            </a:extLst>
          </p:cNvPr>
          <p:cNvSpPr/>
          <p:nvPr/>
        </p:nvSpPr>
        <p:spPr>
          <a:xfrm rot="16639575" flipH="1" flipV="1">
            <a:off x="9352235" y="4404457"/>
            <a:ext cx="1312742" cy="45719"/>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486A"/>
              </a:solidFil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8291707"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ts val="1800"/>
              <a:buNone/>
            </a:pPr>
            <a:r>
              <a:rPr lang="en-US" sz="3600" b="1" dirty="0">
                <a:solidFill>
                  <a:schemeClr val="accent1"/>
                </a:solidFill>
              </a:rPr>
              <a:t>Location Selection and Resource Optimization</a:t>
            </a:r>
            <a:br>
              <a:rPr lang="en-US" sz="3600" b="1" dirty="0">
                <a:solidFill>
                  <a:schemeClr val="accent1"/>
                </a:solidFill>
              </a:rPr>
            </a:br>
            <a:r>
              <a:rPr lang="en-US" sz="2400" b="1" dirty="0"/>
              <a:t>WFP &amp; Africa CDC</a:t>
            </a:r>
            <a:endParaRPr sz="2400" b="1" dirty="0"/>
          </a:p>
        </p:txBody>
      </p:sp>
      <p:sp>
        <p:nvSpPr>
          <p:cNvPr id="186" name="Google Shape;186;p2"/>
          <p:cNvSpPr/>
          <p:nvPr/>
        </p:nvSpPr>
        <p:spPr>
          <a:xfrm>
            <a:off x="1083814" y="1962920"/>
            <a:ext cx="5252187" cy="4576289"/>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nl-NL" sz="2000" b="1" dirty="0">
                <a:solidFill>
                  <a:schemeClr val="accent1"/>
                </a:solidFill>
              </a:rPr>
              <a:t>Business Case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First step of enabling data and evidence, to define strategies optimally, reduce costs, and time for more effective and </a:t>
            </a:r>
            <a:r>
              <a:rPr kumimoji="0" lang="en-US" sz="2000" b="0" i="0" u="none" strike="noStrike" kern="0" cap="none" spc="0" normalizeH="0" baseline="0" noProof="0" dirty="0" err="1">
                <a:ln>
                  <a:noFill/>
                </a:ln>
                <a:solidFill>
                  <a:srgbClr val="000000"/>
                </a:solidFill>
                <a:effectLst/>
                <a:uLnTx/>
                <a:uFillTx/>
                <a:latin typeface="Arial"/>
                <a:cs typeface="Arial"/>
                <a:sym typeface="Arial"/>
              </a:rPr>
              <a:t>effecient</a:t>
            </a:r>
            <a:r>
              <a:rPr kumimoji="0" lang="en-US" sz="2000" b="0" i="0" u="none" strike="noStrike" kern="0" cap="none" spc="0" normalizeH="0" baseline="0" noProof="0" dirty="0">
                <a:ln>
                  <a:noFill/>
                </a:ln>
                <a:solidFill>
                  <a:srgbClr val="000000"/>
                </a:solidFill>
                <a:effectLst/>
                <a:uLnTx/>
                <a:uFillTx/>
                <a:latin typeface="Arial"/>
                <a:cs typeface="Arial"/>
                <a:sym typeface="Arial"/>
              </a:rPr>
              <a:t> responses and preparedness.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a:defRPr/>
            </a:pPr>
            <a:r>
              <a:rPr lang="nl-NL" sz="2000" b="1" dirty="0">
                <a:solidFill>
                  <a:schemeClr val="accent1"/>
                </a:solidFill>
              </a:rPr>
              <a:t>Most Significant Change </a:t>
            </a:r>
          </a:p>
          <a:p>
            <a:pPr>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On the basis of this model</a:t>
            </a:r>
            <a:r>
              <a:rPr lang="en-US" sz="2000" dirty="0"/>
              <a:t> </a:t>
            </a:r>
            <a:r>
              <a:rPr kumimoji="0" lang="en-US" sz="2000" b="0" i="0" u="none" strike="noStrike" kern="0" cap="none" spc="0" normalizeH="0" baseline="0" noProof="0" dirty="0">
                <a:ln>
                  <a:noFill/>
                </a:ln>
                <a:solidFill>
                  <a:srgbClr val="000000"/>
                </a:solidFill>
                <a:effectLst/>
                <a:uLnTx/>
                <a:uFillTx/>
                <a:latin typeface="Arial"/>
                <a:cs typeface="Arial"/>
                <a:sym typeface="Arial"/>
              </a:rPr>
              <a:t>other models can be developed which we can support our partners and Africa CDC in redefining their </a:t>
            </a:r>
            <a:r>
              <a:rPr lang="en-US" sz="2000" dirty="0"/>
              <a:t>supply chain </a:t>
            </a:r>
            <a:r>
              <a:rPr kumimoji="0" lang="en-US" sz="2000" b="0" i="0" u="none" strike="noStrike" kern="0" cap="none" spc="0" normalizeH="0" baseline="0" noProof="0" dirty="0">
                <a:ln>
                  <a:noFill/>
                </a:ln>
                <a:solidFill>
                  <a:srgbClr val="000000"/>
                </a:solidFill>
                <a:effectLst/>
                <a:uLnTx/>
                <a:uFillTx/>
                <a:latin typeface="Arial"/>
                <a:cs typeface="Arial"/>
                <a:sym typeface="Arial"/>
              </a:rPr>
              <a:t>strategies in general.</a:t>
            </a:r>
            <a:endParaRPr lang="nl-NL" sz="2000" b="1" dirty="0">
              <a:solidFill>
                <a:schemeClr val="accent1"/>
              </a:solidFill>
            </a:endParaRPr>
          </a:p>
          <a:p>
            <a:endParaRPr lang="en-US" sz="800" dirty="0"/>
          </a:p>
        </p:txBody>
      </p:sp>
      <p:grpSp>
        <p:nvGrpSpPr>
          <p:cNvPr id="147" name="Group 146">
            <a:extLst>
              <a:ext uri="{FF2B5EF4-FFF2-40B4-BE49-F238E27FC236}">
                <a16:creationId xmlns:a16="http://schemas.microsoft.com/office/drawing/2014/main" id="{7A7C2232-3C6A-F910-142E-1D225A1079B9}"/>
              </a:ext>
            </a:extLst>
          </p:cNvPr>
          <p:cNvGrpSpPr/>
          <p:nvPr/>
        </p:nvGrpSpPr>
        <p:grpSpPr>
          <a:xfrm>
            <a:off x="7045692" y="2002811"/>
            <a:ext cx="4865713" cy="4865713"/>
            <a:chOff x="7045692" y="2002811"/>
            <a:chExt cx="4865713" cy="4865713"/>
          </a:xfrm>
        </p:grpSpPr>
        <p:pic>
          <p:nvPicPr>
            <p:cNvPr id="13" name="Graphic 12" descr="Africa with solid fill">
              <a:extLst>
                <a:ext uri="{FF2B5EF4-FFF2-40B4-BE49-F238E27FC236}">
                  <a16:creationId xmlns:a16="http://schemas.microsoft.com/office/drawing/2014/main" id="{50DB63AE-6A96-5E24-A27D-A03A52A20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5692" y="2002811"/>
              <a:ext cx="4865713" cy="4865713"/>
            </a:xfrm>
            <a:prstGeom prst="rect">
              <a:avLst/>
            </a:prstGeom>
          </p:spPr>
        </p:pic>
        <p:grpSp>
          <p:nvGrpSpPr>
            <p:cNvPr id="14" name="Group 13">
              <a:extLst>
                <a:ext uri="{FF2B5EF4-FFF2-40B4-BE49-F238E27FC236}">
                  <a16:creationId xmlns:a16="http://schemas.microsoft.com/office/drawing/2014/main" id="{9FE68D86-F373-DB89-7478-8F0E764DA5E9}"/>
                </a:ext>
              </a:extLst>
            </p:cNvPr>
            <p:cNvGrpSpPr/>
            <p:nvPr/>
          </p:nvGrpSpPr>
          <p:grpSpPr>
            <a:xfrm>
              <a:off x="8533583" y="3410598"/>
              <a:ext cx="352909" cy="327516"/>
              <a:chOff x="4507294" y="2423041"/>
              <a:chExt cx="823800" cy="823800"/>
            </a:xfrm>
          </p:grpSpPr>
          <p:sp>
            <p:nvSpPr>
              <p:cNvPr id="15" name="Google Shape;1675;p65">
                <a:extLst>
                  <a:ext uri="{FF2B5EF4-FFF2-40B4-BE49-F238E27FC236}">
                    <a16:creationId xmlns:a16="http://schemas.microsoft.com/office/drawing/2014/main" id="{3F974E46-B066-6986-B95E-EF4D81631B41}"/>
                  </a:ext>
                </a:extLst>
              </p:cNvPr>
              <p:cNvSpPr/>
              <p:nvPr/>
            </p:nvSpPr>
            <p:spPr>
              <a:xfrm>
                <a:off x="4507294" y="2423041"/>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16" name="Google Shape;6347;p86">
                <a:extLst>
                  <a:ext uri="{FF2B5EF4-FFF2-40B4-BE49-F238E27FC236}">
                    <a16:creationId xmlns:a16="http://schemas.microsoft.com/office/drawing/2014/main" id="{56985B72-72B9-8CAD-A481-8F9E88877ACA}"/>
                  </a:ext>
                </a:extLst>
              </p:cNvPr>
              <p:cNvGrpSpPr/>
              <p:nvPr/>
            </p:nvGrpSpPr>
            <p:grpSpPr>
              <a:xfrm>
                <a:off x="4635213" y="2552503"/>
                <a:ext cx="587991" cy="576449"/>
                <a:chOff x="-22863675" y="3131775"/>
                <a:chExt cx="299300" cy="293425"/>
              </a:xfrm>
              <a:solidFill>
                <a:schemeClr val="bg1"/>
              </a:solidFill>
            </p:grpSpPr>
            <p:sp>
              <p:nvSpPr>
                <p:cNvPr id="17" name="Google Shape;6348;p86">
                  <a:extLst>
                    <a:ext uri="{FF2B5EF4-FFF2-40B4-BE49-F238E27FC236}">
                      <a16:creationId xmlns:a16="http://schemas.microsoft.com/office/drawing/2014/main" id="{554DED71-5D2B-661A-C976-D1A2C4BF47B3}"/>
                    </a:ext>
                  </a:extLst>
                </p:cNvPr>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8" name="Google Shape;6349;p86">
                  <a:extLst>
                    <a:ext uri="{FF2B5EF4-FFF2-40B4-BE49-F238E27FC236}">
                      <a16:creationId xmlns:a16="http://schemas.microsoft.com/office/drawing/2014/main" id="{90E51CB6-FA23-2A3D-C84A-98D0A9AA564B}"/>
                    </a:ext>
                  </a:extLst>
                </p:cNvPr>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9" name="Google Shape;6350;p86">
                  <a:extLst>
                    <a:ext uri="{FF2B5EF4-FFF2-40B4-BE49-F238E27FC236}">
                      <a16:creationId xmlns:a16="http://schemas.microsoft.com/office/drawing/2014/main" id="{35BF445B-EACE-B320-3307-C3001BC3E557}"/>
                    </a:ext>
                  </a:extLst>
                </p:cNvPr>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grpSp>
          <p:nvGrpSpPr>
            <p:cNvPr id="20" name="Group 19">
              <a:extLst>
                <a:ext uri="{FF2B5EF4-FFF2-40B4-BE49-F238E27FC236}">
                  <a16:creationId xmlns:a16="http://schemas.microsoft.com/office/drawing/2014/main" id="{7A917F81-A65C-173C-910D-0A0CD39B0054}"/>
                </a:ext>
              </a:extLst>
            </p:cNvPr>
            <p:cNvGrpSpPr/>
            <p:nvPr/>
          </p:nvGrpSpPr>
          <p:grpSpPr>
            <a:xfrm>
              <a:off x="10554412" y="5087152"/>
              <a:ext cx="391089" cy="330780"/>
              <a:chOff x="6911645" y="2369038"/>
              <a:chExt cx="1184363" cy="1079392"/>
            </a:xfrm>
          </p:grpSpPr>
          <p:sp>
            <p:nvSpPr>
              <p:cNvPr id="21" name="Google Shape;1675;p65">
                <a:extLst>
                  <a:ext uri="{FF2B5EF4-FFF2-40B4-BE49-F238E27FC236}">
                    <a16:creationId xmlns:a16="http://schemas.microsoft.com/office/drawing/2014/main" id="{11972043-E88E-F9B5-B95F-865E3AE697D2}"/>
                  </a:ext>
                </a:extLst>
              </p:cNvPr>
              <p:cNvSpPr/>
              <p:nvPr/>
            </p:nvSpPr>
            <p:spPr>
              <a:xfrm>
                <a:off x="7045680" y="2488685"/>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pic>
            <p:nvPicPr>
              <p:cNvPr id="22" name="Picture 21" descr="A picture containing company name&#10;&#10;Description automatically generated">
                <a:extLst>
                  <a:ext uri="{FF2B5EF4-FFF2-40B4-BE49-F238E27FC236}">
                    <a16:creationId xmlns:a16="http://schemas.microsoft.com/office/drawing/2014/main" id="{191C996E-021B-26DD-58EB-50BE40EE9365}"/>
                  </a:ext>
                </a:extLst>
              </p:cNvPr>
              <p:cNvPicPr>
                <a:picLocks noChangeAspect="1"/>
              </p:cNvPicPr>
              <p:nvPr/>
            </p:nvPicPr>
            <p:blipFill rotWithShape="1">
              <a:blip r:embed="rId5">
                <a:lum bright="70000" contrast="-70000"/>
                <a:extLst>
                  <a:ext uri="{BEBA8EAE-BF5A-486C-A8C5-ECC9F3942E4B}">
                    <a14:imgProps xmlns:a14="http://schemas.microsoft.com/office/drawing/2010/main">
                      <a14:imgLayer r:embed="rId6">
                        <a14:imgEffect>
                          <a14:backgroundRemoval t="3233" b="17814" l="2626" r="18625"/>
                        </a14:imgEffect>
                        <a14:imgEffect>
                          <a14:artisticLineDrawing/>
                        </a14:imgEffect>
                        <a14:imgEffect>
                          <a14:saturation sat="0"/>
                        </a14:imgEffect>
                      </a14:imgLayer>
                    </a14:imgProps>
                  </a:ext>
                  <a:ext uri="{837473B0-CC2E-450A-ABE3-18F120FF3D39}">
                    <a1611:picAttrSrcUrl xmlns:a1611="http://schemas.microsoft.com/office/drawing/2016/11/main" r:id="rId7"/>
                  </a:ext>
                </a:extLst>
              </a:blip>
              <a:srcRect l="626" t="1410" r="79375" b="80363"/>
              <a:stretch/>
            </p:blipFill>
            <p:spPr>
              <a:xfrm>
                <a:off x="6911645" y="2369038"/>
                <a:ext cx="1184363" cy="1079392"/>
              </a:xfrm>
              <a:prstGeom prst="rect">
                <a:avLst/>
              </a:prstGeom>
            </p:spPr>
          </p:pic>
        </p:grpSp>
        <p:grpSp>
          <p:nvGrpSpPr>
            <p:cNvPr id="23" name="Group 22">
              <a:extLst>
                <a:ext uri="{FF2B5EF4-FFF2-40B4-BE49-F238E27FC236}">
                  <a16:creationId xmlns:a16="http://schemas.microsoft.com/office/drawing/2014/main" id="{5D1BB253-24D9-CAA5-623D-D95CFF0BFF50}"/>
                </a:ext>
              </a:extLst>
            </p:cNvPr>
            <p:cNvGrpSpPr/>
            <p:nvPr/>
          </p:nvGrpSpPr>
          <p:grpSpPr>
            <a:xfrm>
              <a:off x="9141954" y="4479816"/>
              <a:ext cx="312867" cy="290354"/>
              <a:chOff x="5873997" y="5022762"/>
              <a:chExt cx="823800" cy="823800"/>
            </a:xfrm>
          </p:grpSpPr>
          <p:sp>
            <p:nvSpPr>
              <p:cNvPr id="24" name="Google Shape;1675;p65">
                <a:extLst>
                  <a:ext uri="{FF2B5EF4-FFF2-40B4-BE49-F238E27FC236}">
                    <a16:creationId xmlns:a16="http://schemas.microsoft.com/office/drawing/2014/main" id="{274A4054-7E70-7399-9F9B-A5862482EE1D}"/>
                  </a:ext>
                </a:extLst>
              </p:cNvPr>
              <p:cNvSpPr/>
              <p:nvPr/>
            </p:nvSpPr>
            <p:spPr>
              <a:xfrm>
                <a:off x="5873997" y="5022762"/>
                <a:ext cx="823800" cy="823800"/>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pic>
            <p:nvPicPr>
              <p:cNvPr id="25" name="Graphic 24" descr="Information with solid fill">
                <a:extLst>
                  <a:ext uri="{FF2B5EF4-FFF2-40B4-BE49-F238E27FC236}">
                    <a16:creationId xmlns:a16="http://schemas.microsoft.com/office/drawing/2014/main" id="{555A816E-B4B6-8A45-51DF-9F2D810465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0637" y="5096730"/>
                <a:ext cx="714964" cy="714964"/>
              </a:xfrm>
              <a:prstGeom prst="rect">
                <a:avLst/>
              </a:prstGeom>
            </p:spPr>
          </p:pic>
        </p:grpSp>
        <p:pic>
          <p:nvPicPr>
            <p:cNvPr id="26" name="Graphic 25" descr="Run with solid fill">
              <a:extLst>
                <a:ext uri="{FF2B5EF4-FFF2-40B4-BE49-F238E27FC236}">
                  <a16:creationId xmlns:a16="http://schemas.microsoft.com/office/drawing/2014/main" id="{1834B929-1EA2-43F7-4589-795EC0B438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159569">
              <a:off x="9972141" y="3323383"/>
              <a:ext cx="402025" cy="402025"/>
            </a:xfrm>
            <a:prstGeom prst="rect">
              <a:avLst/>
            </a:prstGeom>
          </p:spPr>
        </p:pic>
        <p:sp>
          <p:nvSpPr>
            <p:cNvPr id="29" name="Freeform: Shape 28">
              <a:extLst>
                <a:ext uri="{FF2B5EF4-FFF2-40B4-BE49-F238E27FC236}">
                  <a16:creationId xmlns:a16="http://schemas.microsoft.com/office/drawing/2014/main" id="{85296077-751E-C7B9-134E-7AE69567F95D}"/>
                </a:ext>
              </a:extLst>
            </p:cNvPr>
            <p:cNvSpPr/>
            <p:nvPr/>
          </p:nvSpPr>
          <p:spPr>
            <a:xfrm rot="14922475" flipH="1" flipV="1">
              <a:off x="10048636" y="4117454"/>
              <a:ext cx="1453028" cy="404332"/>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486A"/>
                </a:solidFill>
              </a:endParaRPr>
            </a:p>
          </p:txBody>
        </p:sp>
        <p:sp>
          <p:nvSpPr>
            <p:cNvPr id="33" name="Freeform: Shape 32">
              <a:extLst>
                <a:ext uri="{FF2B5EF4-FFF2-40B4-BE49-F238E27FC236}">
                  <a16:creationId xmlns:a16="http://schemas.microsoft.com/office/drawing/2014/main" id="{56BEB998-1311-142E-EBDF-05969F4A22A7}"/>
                </a:ext>
              </a:extLst>
            </p:cNvPr>
            <p:cNvSpPr/>
            <p:nvPr/>
          </p:nvSpPr>
          <p:spPr>
            <a:xfrm rot="15764259" flipH="1" flipV="1">
              <a:off x="9350145" y="4262550"/>
              <a:ext cx="424747" cy="176450"/>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486A"/>
                </a:solidFill>
              </a:endParaRPr>
            </a:p>
          </p:txBody>
        </p:sp>
        <p:pic>
          <p:nvPicPr>
            <p:cNvPr id="36" name="Graphic 35" descr="Box with solid fill">
              <a:extLst>
                <a:ext uri="{FF2B5EF4-FFF2-40B4-BE49-F238E27FC236}">
                  <a16:creationId xmlns:a16="http://schemas.microsoft.com/office/drawing/2014/main" id="{B9497F98-6294-5D95-380E-EA99241F3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7378" y="3234670"/>
              <a:ext cx="412053" cy="412053"/>
            </a:xfrm>
            <a:prstGeom prst="rect">
              <a:avLst/>
            </a:prstGeom>
          </p:spPr>
        </p:pic>
      </p:grpSp>
      <p:sp>
        <p:nvSpPr>
          <p:cNvPr id="146" name="TextBox 145">
            <a:extLst>
              <a:ext uri="{FF2B5EF4-FFF2-40B4-BE49-F238E27FC236}">
                <a16:creationId xmlns:a16="http://schemas.microsoft.com/office/drawing/2014/main" id="{539DF4DB-552F-01EB-4EC3-68DAAAC66C9F}"/>
              </a:ext>
            </a:extLst>
          </p:cNvPr>
          <p:cNvSpPr txBox="1"/>
          <p:nvPr/>
        </p:nvSpPr>
        <p:spPr>
          <a:xfrm>
            <a:off x="7398112" y="5087152"/>
            <a:ext cx="1206278" cy="1477328"/>
          </a:xfrm>
          <a:prstGeom prst="rect">
            <a:avLst/>
          </a:prstGeom>
          <a:noFill/>
        </p:spPr>
        <p:txBody>
          <a:bodyPr wrap="square">
            <a:spAutoFit/>
          </a:bodyPr>
          <a:lstStyle/>
          <a:p>
            <a:r>
              <a:rPr lang="en-GB" sz="1800" b="1" dirty="0">
                <a:solidFill>
                  <a:srgbClr val="19486A"/>
                </a:solidFill>
              </a:rPr>
              <a:t>Second optimal location for response</a:t>
            </a:r>
            <a:endParaRPr lang="en-US" sz="1800" dirty="0">
              <a:solidFill>
                <a:srgbClr val="19486A"/>
              </a:solidFill>
            </a:endParaRPr>
          </a:p>
        </p:txBody>
      </p:sp>
      <p:sp>
        <p:nvSpPr>
          <p:cNvPr id="2" name="Freeform: Shape 1">
            <a:extLst>
              <a:ext uri="{FF2B5EF4-FFF2-40B4-BE49-F238E27FC236}">
                <a16:creationId xmlns:a16="http://schemas.microsoft.com/office/drawing/2014/main" id="{9BF0FA14-9A38-AB4C-57D1-E01D408FEB79}"/>
              </a:ext>
            </a:extLst>
          </p:cNvPr>
          <p:cNvSpPr/>
          <p:nvPr/>
        </p:nvSpPr>
        <p:spPr>
          <a:xfrm rot="21423149" flipH="1">
            <a:off x="8887242" y="3188931"/>
            <a:ext cx="862764" cy="206423"/>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486A"/>
              </a:solidFill>
            </a:endParaRPr>
          </a:p>
        </p:txBody>
      </p:sp>
      <p:sp>
        <p:nvSpPr>
          <p:cNvPr id="4" name="Google Shape;1675;p65">
            <a:extLst>
              <a:ext uri="{FF2B5EF4-FFF2-40B4-BE49-F238E27FC236}">
                <a16:creationId xmlns:a16="http://schemas.microsoft.com/office/drawing/2014/main" id="{A460A07E-1F88-9706-C757-230B6414FA7C}"/>
              </a:ext>
            </a:extLst>
          </p:cNvPr>
          <p:cNvSpPr/>
          <p:nvPr/>
        </p:nvSpPr>
        <p:spPr>
          <a:xfrm>
            <a:off x="9628128" y="5083854"/>
            <a:ext cx="352909" cy="327516"/>
          </a:xfrm>
          <a:prstGeom prst="ellipse">
            <a:avLst/>
          </a:prstGeom>
          <a:solidFill>
            <a:srgbClr val="AE000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 name="Google Shape;6348;p86">
            <a:extLst>
              <a:ext uri="{FF2B5EF4-FFF2-40B4-BE49-F238E27FC236}">
                <a16:creationId xmlns:a16="http://schemas.microsoft.com/office/drawing/2014/main" id="{EE1D9289-6B12-48E1-6EAF-31FB4039D170}"/>
              </a:ext>
            </a:extLst>
          </p:cNvPr>
          <p:cNvSpPr/>
          <p:nvPr/>
        </p:nvSpPr>
        <p:spPr>
          <a:xfrm>
            <a:off x="9682927" y="5135324"/>
            <a:ext cx="251890" cy="229177"/>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bg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6" name="Freeform: Shape 5">
            <a:extLst>
              <a:ext uri="{FF2B5EF4-FFF2-40B4-BE49-F238E27FC236}">
                <a16:creationId xmlns:a16="http://schemas.microsoft.com/office/drawing/2014/main" id="{C67B5F2A-DE9D-201C-43B8-131F55BC88AB}"/>
              </a:ext>
            </a:extLst>
          </p:cNvPr>
          <p:cNvSpPr/>
          <p:nvPr/>
        </p:nvSpPr>
        <p:spPr>
          <a:xfrm rot="14857773" flipH="1" flipV="1">
            <a:off x="9234869" y="4410802"/>
            <a:ext cx="988136" cy="249398"/>
          </a:xfrm>
          <a:custGeom>
            <a:avLst/>
            <a:gdLst>
              <a:gd name="connsiteX0" fmla="*/ 729205 w 729205"/>
              <a:gd name="connsiteY0" fmla="*/ 162045 h 162045"/>
              <a:gd name="connsiteX1" fmla="*/ 312516 w 729205"/>
              <a:gd name="connsiteY1" fmla="*/ 0 h 162045"/>
              <a:gd name="connsiteX2" fmla="*/ 0 w 729205"/>
              <a:gd name="connsiteY2" fmla="*/ 162045 h 162045"/>
            </a:gdLst>
            <a:ahLst/>
            <a:cxnLst>
              <a:cxn ang="0">
                <a:pos x="connsiteX0" y="connsiteY0"/>
              </a:cxn>
              <a:cxn ang="0">
                <a:pos x="connsiteX1" y="connsiteY1"/>
              </a:cxn>
              <a:cxn ang="0">
                <a:pos x="connsiteX2" y="connsiteY2"/>
              </a:cxn>
            </a:cxnLst>
            <a:rect l="l" t="t" r="r" b="b"/>
            <a:pathLst>
              <a:path w="729205" h="162045">
                <a:moveTo>
                  <a:pt x="729205" y="162045"/>
                </a:moveTo>
                <a:cubicBezTo>
                  <a:pt x="581627" y="81022"/>
                  <a:pt x="434050" y="0"/>
                  <a:pt x="312516" y="0"/>
                </a:cubicBezTo>
                <a:cubicBezTo>
                  <a:pt x="190982" y="0"/>
                  <a:pt x="95491" y="81022"/>
                  <a:pt x="0" y="162045"/>
                </a:cubicBezTo>
              </a:path>
            </a:pathLst>
          </a:custGeom>
          <a:noFill/>
          <a:ln w="41275">
            <a:solidFill>
              <a:srgbClr val="0080C2"/>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9486A"/>
              </a:solidFill>
            </a:endParaRPr>
          </a:p>
        </p:txBody>
      </p:sp>
      <p:pic>
        <p:nvPicPr>
          <p:cNvPr id="3" name="Graphic 2" descr="Run with solid fill">
            <a:extLst>
              <a:ext uri="{FF2B5EF4-FFF2-40B4-BE49-F238E27FC236}">
                <a16:creationId xmlns:a16="http://schemas.microsoft.com/office/drawing/2014/main" id="{F5B01DC3-D0B6-C43E-F602-849BE845C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159569">
            <a:off x="9004606" y="3934959"/>
            <a:ext cx="402025" cy="402025"/>
          </a:xfrm>
          <a:prstGeom prst="rect">
            <a:avLst/>
          </a:prstGeom>
        </p:spPr>
      </p:pic>
      <p:pic>
        <p:nvPicPr>
          <p:cNvPr id="7" name="Graphic 6" descr="Box with solid fill">
            <a:extLst>
              <a:ext uri="{FF2B5EF4-FFF2-40B4-BE49-F238E27FC236}">
                <a16:creationId xmlns:a16="http://schemas.microsoft.com/office/drawing/2014/main" id="{7E15426D-69D4-91C4-F288-63EDBB960B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79843" y="3846246"/>
            <a:ext cx="412053" cy="412053"/>
          </a:xfrm>
          <a:prstGeom prst="rect">
            <a:avLst/>
          </a:prstGeom>
        </p:spPr>
      </p:pic>
    </p:spTree>
    <p:extLst>
      <p:ext uri="{BB962C8B-B14F-4D97-AF65-F5344CB8AC3E}">
        <p14:creationId xmlns:p14="http://schemas.microsoft.com/office/powerpoint/2010/main" val="1859326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Problem Statement</a:t>
            </a:r>
            <a:endParaRPr b="1" dirty="0">
              <a:solidFill>
                <a:schemeClr val="accent1"/>
              </a:solidFill>
            </a:endParaRPr>
          </a:p>
        </p:txBody>
      </p:sp>
      <p:sp>
        <p:nvSpPr>
          <p:cNvPr id="186" name="Google Shape;186;p2"/>
          <p:cNvSpPr/>
          <p:nvPr/>
        </p:nvSpPr>
        <p:spPr>
          <a:xfrm>
            <a:off x="5914997" y="1736419"/>
            <a:ext cx="4411456" cy="4406069"/>
          </a:xfrm>
          <a:prstGeom prst="rect">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400" b="1" dirty="0"/>
              <a:t>What we know:</a:t>
            </a:r>
          </a:p>
          <a:p>
            <a:pPr marL="342900" indent="-342900">
              <a:buFont typeface="Arial" panose="020B0604020202020204" pitchFamily="34" charset="0"/>
              <a:buChar char="•"/>
            </a:pPr>
            <a:r>
              <a:rPr lang="en-US" sz="2400" dirty="0"/>
              <a:t>We have a base/warehouse in Addis Ababa.</a:t>
            </a:r>
          </a:p>
          <a:p>
            <a:pPr marL="342900" indent="-342900">
              <a:buFont typeface="Arial" panose="020B0604020202020204" pitchFamily="34" charset="0"/>
              <a:buChar char="•"/>
            </a:pPr>
            <a:r>
              <a:rPr lang="en-US" sz="2400" dirty="0"/>
              <a:t>We know where are the vulnerability area.</a:t>
            </a:r>
          </a:p>
          <a:p>
            <a:r>
              <a:rPr lang="en-US" sz="2400" b="1" dirty="0"/>
              <a:t>What we want to know:</a:t>
            </a:r>
          </a:p>
          <a:p>
            <a:pPr marL="342900" indent="-342900">
              <a:buFont typeface="Arial" panose="020B0604020202020204" pitchFamily="34" charset="0"/>
              <a:buChar char="•"/>
            </a:pPr>
            <a:r>
              <a:rPr lang="en-US" sz="2400" dirty="0"/>
              <a:t>Where to optimally place one new base/warehouse within optimal proximity to high vulnerable areas.</a:t>
            </a:r>
          </a:p>
        </p:txBody>
      </p:sp>
      <p:pic>
        <p:nvPicPr>
          <p:cNvPr id="3" name="Picture 2" descr="Map&#10;&#10;Description automatically generated">
            <a:extLst>
              <a:ext uri="{FF2B5EF4-FFF2-40B4-BE49-F238E27FC236}">
                <a16:creationId xmlns:a16="http://schemas.microsoft.com/office/drawing/2014/main" id="{F3991BF8-4A65-1AB0-EFD2-0B9EEA4F7C7B}"/>
              </a:ext>
            </a:extLst>
          </p:cNvPr>
          <p:cNvPicPr>
            <a:picLocks noChangeAspect="1"/>
          </p:cNvPicPr>
          <p:nvPr/>
        </p:nvPicPr>
        <p:blipFill rotWithShape="1">
          <a:blip r:embed="rId3"/>
          <a:srcRect l="224" t="8523" r="336" b="11033"/>
          <a:stretch/>
        </p:blipFill>
        <p:spPr>
          <a:xfrm>
            <a:off x="760173" y="1599852"/>
            <a:ext cx="4492141" cy="5140358"/>
          </a:xfrm>
          <a:prstGeom prst="ellipse">
            <a:avLst/>
          </a:prstGeom>
          <a:ln>
            <a:noFill/>
          </a:ln>
          <a:effectLst>
            <a:softEdge rad="112500"/>
          </a:effectLst>
        </p:spPr>
      </p:pic>
      <p:pic>
        <p:nvPicPr>
          <p:cNvPr id="6" name="Picture 5">
            <a:extLst>
              <a:ext uri="{FF2B5EF4-FFF2-40B4-BE49-F238E27FC236}">
                <a16:creationId xmlns:a16="http://schemas.microsoft.com/office/drawing/2014/main" id="{AAD06FCE-0716-DD85-8EAF-03F87B7F8AD2}"/>
              </a:ext>
            </a:extLst>
          </p:cNvPr>
          <p:cNvPicPr>
            <a:picLocks noChangeAspect="1"/>
          </p:cNvPicPr>
          <p:nvPr/>
        </p:nvPicPr>
        <p:blipFill>
          <a:blip r:embed="rId4">
            <a:alphaModFix amt="50000"/>
          </a:blip>
          <a:stretch>
            <a:fillRect/>
          </a:stretch>
        </p:blipFill>
        <p:spPr>
          <a:xfrm>
            <a:off x="0" y="5029674"/>
            <a:ext cx="2112310" cy="2987896"/>
          </a:xfrm>
          <a:prstGeom prst="ellipse">
            <a:avLst/>
          </a:prstGeom>
          <a:ln>
            <a:noFill/>
          </a:ln>
          <a:effectLst>
            <a:softEdge rad="112500"/>
          </a:effectLst>
        </p:spPr>
      </p:pic>
    </p:spTree>
    <p:extLst>
      <p:ext uri="{BB962C8B-B14F-4D97-AF65-F5344CB8AC3E}">
        <p14:creationId xmlns:p14="http://schemas.microsoft.com/office/powerpoint/2010/main" val="422836711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5" name="Picture 4">
            <a:extLst>
              <a:ext uri="{FF2B5EF4-FFF2-40B4-BE49-F238E27FC236}">
                <a16:creationId xmlns:a16="http://schemas.microsoft.com/office/drawing/2014/main" id="{86FCA4FC-5658-6898-B126-7944E9227464}"/>
              </a:ext>
            </a:extLst>
          </p:cNvPr>
          <p:cNvPicPr>
            <a:picLocks noChangeAspect="1"/>
          </p:cNvPicPr>
          <p:nvPr/>
        </p:nvPicPr>
        <p:blipFill rotWithShape="1">
          <a:blip r:embed="rId3"/>
          <a:srcRect t="6661" r="-1997" b="11349"/>
          <a:stretch/>
        </p:blipFill>
        <p:spPr>
          <a:xfrm>
            <a:off x="760172" y="1434164"/>
            <a:ext cx="4727565" cy="5375481"/>
          </a:xfrm>
          <a:prstGeom prst="ellipse">
            <a:avLst/>
          </a:prstGeom>
          <a:ln>
            <a:noFill/>
          </a:ln>
          <a:effectLst>
            <a:softEdge rad="112500"/>
          </a:effectLst>
        </p:spPr>
      </p:pic>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Problem Statement</a:t>
            </a:r>
            <a:endParaRPr b="1" dirty="0">
              <a:solidFill>
                <a:schemeClr val="accent1"/>
              </a:solidFill>
            </a:endParaRPr>
          </a:p>
        </p:txBody>
      </p:sp>
      <p:sp>
        <p:nvSpPr>
          <p:cNvPr id="186" name="Google Shape;186;p2"/>
          <p:cNvSpPr/>
          <p:nvPr/>
        </p:nvSpPr>
        <p:spPr>
          <a:xfrm>
            <a:off x="5914997" y="1736419"/>
            <a:ext cx="4411456" cy="4406069"/>
          </a:xfrm>
          <a:prstGeom prst="rect">
            <a:avLst/>
          </a:prstGeom>
          <a:solidFill>
            <a:schemeClr val="lt1"/>
          </a:solid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400" b="1" dirty="0"/>
              <a:t>What we know:</a:t>
            </a:r>
          </a:p>
          <a:p>
            <a:pPr marL="342900" indent="-342900">
              <a:buFont typeface="Arial" panose="020B0604020202020204" pitchFamily="34" charset="0"/>
              <a:buChar char="•"/>
            </a:pPr>
            <a:r>
              <a:rPr lang="en-US" sz="2400" dirty="0"/>
              <a:t>We have a base/warehouse in Addis Ababa.</a:t>
            </a:r>
          </a:p>
          <a:p>
            <a:pPr marL="342900" indent="-342900">
              <a:buFont typeface="Arial" panose="020B0604020202020204" pitchFamily="34" charset="0"/>
              <a:buChar char="•"/>
            </a:pPr>
            <a:r>
              <a:rPr lang="en-US" sz="2400" dirty="0"/>
              <a:t>We know where are the high vulnerability area.</a:t>
            </a:r>
          </a:p>
          <a:p>
            <a:r>
              <a:rPr lang="en-US" sz="2400" b="1" dirty="0"/>
              <a:t>What we want to know:</a:t>
            </a:r>
          </a:p>
          <a:p>
            <a:pPr marL="342900" indent="-342900">
              <a:buFont typeface="Arial" panose="020B0604020202020204" pitchFamily="34" charset="0"/>
              <a:buChar char="•"/>
            </a:pPr>
            <a:r>
              <a:rPr lang="en-US" sz="2400" dirty="0"/>
              <a:t>Where to optimally place one new base/warehouse within proximity to high vulnerable areas.</a:t>
            </a:r>
          </a:p>
        </p:txBody>
      </p:sp>
      <p:pic>
        <p:nvPicPr>
          <p:cNvPr id="3" name="Picture 2" descr="Map&#10;&#10;Description automatically generated">
            <a:extLst>
              <a:ext uri="{FF2B5EF4-FFF2-40B4-BE49-F238E27FC236}">
                <a16:creationId xmlns:a16="http://schemas.microsoft.com/office/drawing/2014/main" id="{F3991BF8-4A65-1AB0-EFD2-0B9EEA4F7C7B}"/>
              </a:ext>
            </a:extLst>
          </p:cNvPr>
          <p:cNvPicPr>
            <a:picLocks noChangeAspect="1"/>
          </p:cNvPicPr>
          <p:nvPr/>
        </p:nvPicPr>
        <p:blipFill rotWithShape="1">
          <a:blip r:embed="rId4">
            <a:alphaModFix amt="50000"/>
          </a:blip>
          <a:srcRect l="224" t="8523" r="336" b="11033"/>
          <a:stretch/>
        </p:blipFill>
        <p:spPr>
          <a:xfrm>
            <a:off x="5432204" y="5725540"/>
            <a:ext cx="1894791" cy="2168210"/>
          </a:xfrm>
          <a:prstGeom prst="ellipse">
            <a:avLst/>
          </a:prstGeom>
          <a:ln>
            <a:noFill/>
          </a:ln>
          <a:effectLst>
            <a:softEdge rad="112500"/>
          </a:effectLst>
        </p:spPr>
      </p:pic>
    </p:spTree>
    <p:extLst>
      <p:ext uri="{BB962C8B-B14F-4D97-AF65-F5344CB8AC3E}">
        <p14:creationId xmlns:p14="http://schemas.microsoft.com/office/powerpoint/2010/main" val="425243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6" name="Google Shape;186;p2"/>
          <p:cNvSpPr/>
          <p:nvPr/>
        </p:nvSpPr>
        <p:spPr>
          <a:xfrm>
            <a:off x="2233061" y="2230842"/>
            <a:ext cx="7979343" cy="369832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400" b="1" dirty="0"/>
              <a:t>Methods</a:t>
            </a:r>
          </a:p>
          <a:p>
            <a:r>
              <a:rPr lang="en-US" sz="2400" dirty="0"/>
              <a:t>Multi-criteria decision making (MCDM) and optimization (Linear Programming).</a:t>
            </a:r>
          </a:p>
          <a:p>
            <a:endParaRPr lang="en-US" sz="2400" dirty="0"/>
          </a:p>
          <a:p>
            <a:r>
              <a:rPr lang="en-US" sz="2400" b="1" dirty="0"/>
              <a:t>Tools</a:t>
            </a:r>
          </a:p>
          <a:p>
            <a:endParaRPr lang="en-US" sz="2400" b="1" dirty="0"/>
          </a:p>
          <a:p>
            <a:pPr marL="457200" indent="-457200">
              <a:buFont typeface="Arial" panose="020B0604020202020204" pitchFamily="34" charset="0"/>
              <a:buChar char="•"/>
            </a:pPr>
            <a:r>
              <a:rPr lang="en-US" sz="2400" dirty="0"/>
              <a:t> Python (pandas, pulp, </a:t>
            </a:r>
            <a:r>
              <a:rPr lang="en-US" sz="2400" dirty="0" err="1"/>
              <a:t>etc</a:t>
            </a:r>
            <a:r>
              <a:rPr lang="en-US" sz="2400" dirty="0"/>
              <a:t>) -&gt; data processing &amp; analysis.</a:t>
            </a:r>
          </a:p>
          <a:p>
            <a:endParaRPr lang="en-US" sz="2400" dirty="0"/>
          </a:p>
          <a:p>
            <a:pPr marL="457200" indent="-457200">
              <a:buFont typeface="Arial" panose="020B0604020202020204" pitchFamily="34" charset="0"/>
              <a:buChar char="•"/>
            </a:pPr>
            <a:r>
              <a:rPr lang="en-US" sz="2400" dirty="0"/>
              <a:t>CBC Solver.</a:t>
            </a:r>
          </a:p>
          <a:p>
            <a:pPr marL="457200" indent="-457200">
              <a:buFont typeface="Arial" panose="020B0604020202020204" pitchFamily="34" charset="0"/>
              <a:buChar char="•"/>
            </a:pPr>
            <a:endParaRPr lang="en-US" sz="2400" dirty="0">
              <a:solidFill>
                <a:schemeClr val="bg1"/>
              </a:solidFill>
            </a:endParaRPr>
          </a:p>
          <a:p>
            <a:pPr marL="457200" indent="-457200">
              <a:buFont typeface="Arial" panose="020B0604020202020204" pitchFamily="34" charset="0"/>
              <a:buChar char="•"/>
            </a:pPr>
            <a:r>
              <a:rPr lang="en-US" sz="2400" dirty="0"/>
              <a:t>ArcGIS -&gt; visualization</a:t>
            </a:r>
          </a:p>
        </p:txBody>
      </p:sp>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endParaRPr b="1" dirty="0">
              <a:solidFill>
                <a:schemeClr val="accent1"/>
              </a:solidFill>
            </a:endParaRPr>
          </a:p>
        </p:txBody>
      </p:sp>
      <p:pic>
        <p:nvPicPr>
          <p:cNvPr id="3" name="Picture 2" descr="Icon&#10;&#10;Description automatically generated">
            <a:extLst>
              <a:ext uri="{FF2B5EF4-FFF2-40B4-BE49-F238E27FC236}">
                <a16:creationId xmlns:a16="http://schemas.microsoft.com/office/drawing/2014/main" id="{440B8312-426B-973D-2D30-530F168E9A2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24858" y="4162653"/>
            <a:ext cx="607540" cy="665763"/>
          </a:xfrm>
          <a:prstGeom prst="rect">
            <a:avLst/>
          </a:prstGeom>
        </p:spPr>
      </p:pic>
      <p:pic>
        <p:nvPicPr>
          <p:cNvPr id="6" name="Picture 5" descr="Icon&#10;&#10;Description automatically generated">
            <a:extLst>
              <a:ext uri="{FF2B5EF4-FFF2-40B4-BE49-F238E27FC236}">
                <a16:creationId xmlns:a16="http://schemas.microsoft.com/office/drawing/2014/main" id="{7D384B4A-93D8-ED17-143F-73A42D52B48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5733" y1="24532" x2="54194" y2="24029"/>
                        <a14:foregroundMark x1="44055" y1="40360" x2="44931" y2="41799"/>
                        <a14:foregroundMark x1="47338" y1="37842" x2="45879" y2="50504"/>
                        <a14:foregroundMark x1="45879" y1="50504" x2="45879" y2="50504"/>
                        <a14:foregroundMark x1="48651" y1="55108" x2="50839" y2="60504"/>
                        <a14:foregroundMark x1="62655" y1="55827" x2="66375" y2="47338"/>
                        <a14:foregroundMark x1="66375" y1="47338" x2="66375" y2="45971"/>
                      </a14:backgroundRemoval>
                    </a14:imgEffect>
                  </a14:imgLayer>
                </a14:imgProps>
              </a:ext>
              <a:ext uri="{837473B0-CC2E-450A-ABE3-18F120FF3D39}">
                <a1611:picAttrSrcUrl xmlns:a1611="http://schemas.microsoft.com/office/drawing/2016/11/main" r:id="rId7"/>
              </a:ext>
            </a:extLst>
          </a:blip>
          <a:stretch>
            <a:fillRect/>
          </a:stretch>
        </p:blipFill>
        <p:spPr>
          <a:xfrm>
            <a:off x="1924727" y="5714209"/>
            <a:ext cx="968046" cy="981462"/>
          </a:xfrm>
          <a:prstGeom prst="rect">
            <a:avLst/>
          </a:prstGeom>
        </p:spPr>
      </p:pic>
      <p:pic>
        <p:nvPicPr>
          <p:cNvPr id="4" name="Picture 3" descr="Graphical user interface, chart, application&#10;&#10;Description automatically generated">
            <a:extLst>
              <a:ext uri="{FF2B5EF4-FFF2-40B4-BE49-F238E27FC236}">
                <a16:creationId xmlns:a16="http://schemas.microsoft.com/office/drawing/2014/main" id="{078235A1-D459-1E04-4D60-D8977D4BE10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4500" b="45167" l="76833" r="93000">
                        <a14:foregroundMark x1="82250" y1="15000" x2="77667" y2="28167"/>
                        <a14:foregroundMark x1="77667" y1="28167" x2="80417" y2="39833"/>
                        <a14:foregroundMark x1="80417" y1="39833" x2="84333" y2="45000"/>
                        <a14:foregroundMark x1="84333" y1="45000" x2="90167" y2="39000"/>
                        <a14:foregroundMark x1="90167" y1="39000" x2="92083" y2="27667"/>
                        <a14:foregroundMark x1="92083" y1="27667" x2="88917" y2="19167"/>
                        <a14:foregroundMark x1="88917" y1="19167" x2="84417" y2="14500"/>
                        <a14:foregroundMark x1="84417" y1="14500" x2="83083" y2="14500"/>
                        <a14:foregroundMark x1="84750" y1="16167" x2="88250" y2="16167"/>
                        <a14:foregroundMark x1="85583" y1="15500" x2="87833" y2="15167"/>
                        <a14:foregroundMark x1="85000" y1="14833" x2="90250" y2="17500"/>
                        <a14:foregroundMark x1="90250" y1="17500" x2="92417" y2="29667"/>
                        <a14:foregroundMark x1="91500" y1="22667" x2="92417" y2="28000"/>
                        <a14:foregroundMark x1="91083" y1="19500" x2="93083" y2="29667"/>
                        <a14:foregroundMark x1="93083" y1="29667" x2="93000" y2="31333"/>
                        <a14:foregroundMark x1="92417" y1="26000" x2="91250" y2="38500"/>
                        <a14:foregroundMark x1="91250" y1="38500" x2="89500" y2="42500"/>
                        <a14:foregroundMark x1="90500" y1="40333" x2="84667" y2="45000"/>
                        <a14:foregroundMark x1="84667" y1="45000" x2="82167" y2="45333"/>
                        <a14:foregroundMark x1="88250" y1="44333" x2="85417" y2="44667"/>
                        <a14:foregroundMark x1="88250" y1="43833" x2="82750" y2="43333"/>
                        <a14:foregroundMark x1="82750" y1="43333" x2="79167" y2="37500"/>
                        <a14:foregroundMark x1="79167" y1="37500" x2="78083" y2="25833"/>
                        <a14:foregroundMark x1="78083" y1="25833" x2="80750" y2="18000"/>
                        <a14:foregroundMark x1="80750" y1="18000" x2="80750" y2="18000"/>
                        <a14:foregroundMark x1="81583" y1="16667" x2="79250" y2="19000"/>
                        <a14:foregroundMark x1="81583" y1="16167" x2="77583" y2="22500"/>
                        <a14:foregroundMark x1="77583" y1="22500" x2="76833" y2="30000"/>
                        <a14:foregroundMark x1="78167" y1="25333" x2="78917" y2="35833"/>
                        <a14:foregroundMark x1="77833" y1="29500" x2="78583" y2="39000"/>
                        <a14:foregroundMark x1="77917" y1="35000" x2="80750" y2="42667"/>
                        <a14:foregroundMark x1="80750" y1="42667" x2="81750" y2="43833"/>
                      </a14:backgroundRemoval>
                    </a14:imgEffect>
                  </a14:imgLayer>
                </a14:imgProps>
              </a:ext>
              <a:ext uri="{837473B0-CC2E-450A-ABE3-18F120FF3D39}">
                <a1611:picAttrSrcUrl xmlns:a1611="http://schemas.microsoft.com/office/drawing/2016/11/main" r:id="rId10"/>
              </a:ext>
            </a:extLst>
          </a:blip>
          <a:srcRect l="76293" t="11819" r="6171" b="52109"/>
          <a:stretch/>
        </p:blipFill>
        <p:spPr>
          <a:xfrm>
            <a:off x="2085101" y="5029674"/>
            <a:ext cx="647297" cy="665763"/>
          </a:xfrm>
          <a:prstGeom prst="rect">
            <a:avLst/>
          </a:prstGeom>
        </p:spPr>
      </p:pic>
    </p:spTree>
    <p:extLst>
      <p:ext uri="{BB962C8B-B14F-4D97-AF65-F5344CB8AC3E}">
        <p14:creationId xmlns:p14="http://schemas.microsoft.com/office/powerpoint/2010/main" val="15044028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Framework</a:t>
            </a:r>
            <a:endParaRPr b="1" dirty="0">
              <a:solidFill>
                <a:schemeClr val="accent1"/>
              </a:solidFill>
            </a:endParaRPr>
          </a:p>
        </p:txBody>
      </p:sp>
      <p:graphicFrame>
        <p:nvGraphicFramePr>
          <p:cNvPr id="2" name="Diagram 1">
            <a:extLst>
              <a:ext uri="{FF2B5EF4-FFF2-40B4-BE49-F238E27FC236}">
                <a16:creationId xmlns:a16="http://schemas.microsoft.com/office/drawing/2014/main" id="{D311D25B-4145-48F2-CEF6-4EE5142464CD}"/>
              </a:ext>
            </a:extLst>
          </p:cNvPr>
          <p:cNvGraphicFramePr/>
          <p:nvPr>
            <p:extLst>
              <p:ext uri="{D42A27DB-BD31-4B8C-83A1-F6EECF244321}">
                <p14:modId xmlns:p14="http://schemas.microsoft.com/office/powerpoint/2010/main" val="160568900"/>
              </p:ext>
            </p:extLst>
          </p:nvPr>
        </p:nvGraphicFramePr>
        <p:xfrm>
          <a:off x="129100" y="1828327"/>
          <a:ext cx="4030134" cy="397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1AF0495-570C-7544-97DD-623824E25C8C}"/>
              </a:ext>
            </a:extLst>
          </p:cNvPr>
          <p:cNvGraphicFramePr/>
          <p:nvPr>
            <p:extLst>
              <p:ext uri="{D42A27DB-BD31-4B8C-83A1-F6EECF244321}">
                <p14:modId xmlns:p14="http://schemas.microsoft.com/office/powerpoint/2010/main" val="2766450164"/>
              </p:ext>
            </p:extLst>
          </p:nvPr>
        </p:nvGraphicFramePr>
        <p:xfrm>
          <a:off x="7943642" y="2008243"/>
          <a:ext cx="4030134" cy="36194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Google Shape;186;p2">
            <a:extLst>
              <a:ext uri="{FF2B5EF4-FFF2-40B4-BE49-F238E27FC236}">
                <a16:creationId xmlns:a16="http://schemas.microsoft.com/office/drawing/2014/main" id="{D71D1B8E-D37E-63AD-0A9A-3EED217A3CF5}"/>
              </a:ext>
            </a:extLst>
          </p:cNvPr>
          <p:cNvSpPr/>
          <p:nvPr/>
        </p:nvSpPr>
        <p:spPr>
          <a:xfrm>
            <a:off x="4307048" y="3189684"/>
            <a:ext cx="3636594" cy="152032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b="1" dirty="0"/>
              <a:t>From the possible locations, which one is closest to the highest vulnerability where demand is most likely to come from.</a:t>
            </a:r>
          </a:p>
        </p:txBody>
      </p:sp>
    </p:spTree>
    <p:extLst>
      <p:ext uri="{BB962C8B-B14F-4D97-AF65-F5344CB8AC3E}">
        <p14:creationId xmlns:p14="http://schemas.microsoft.com/office/powerpoint/2010/main" val="9773666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Framework</a:t>
            </a:r>
            <a:endParaRPr b="1" dirty="0">
              <a:solidFill>
                <a:schemeClr val="accent1"/>
              </a:solidFill>
            </a:endParaRPr>
          </a:p>
        </p:txBody>
      </p:sp>
      <p:graphicFrame>
        <p:nvGraphicFramePr>
          <p:cNvPr id="2" name="Diagram 1">
            <a:extLst>
              <a:ext uri="{FF2B5EF4-FFF2-40B4-BE49-F238E27FC236}">
                <a16:creationId xmlns:a16="http://schemas.microsoft.com/office/drawing/2014/main" id="{D311D25B-4145-48F2-CEF6-4EE5142464CD}"/>
              </a:ext>
            </a:extLst>
          </p:cNvPr>
          <p:cNvGraphicFramePr/>
          <p:nvPr/>
        </p:nvGraphicFramePr>
        <p:xfrm>
          <a:off x="129100" y="1828327"/>
          <a:ext cx="4030134" cy="397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1AF0495-570C-7544-97DD-623824E25C8C}"/>
              </a:ext>
            </a:extLst>
          </p:cNvPr>
          <p:cNvGraphicFramePr/>
          <p:nvPr/>
        </p:nvGraphicFramePr>
        <p:xfrm>
          <a:off x="7943642" y="2008243"/>
          <a:ext cx="4030134" cy="36194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Google Shape;186;p2">
            <a:extLst>
              <a:ext uri="{FF2B5EF4-FFF2-40B4-BE49-F238E27FC236}">
                <a16:creationId xmlns:a16="http://schemas.microsoft.com/office/drawing/2014/main" id="{D71D1B8E-D37E-63AD-0A9A-3EED217A3CF5}"/>
              </a:ext>
            </a:extLst>
          </p:cNvPr>
          <p:cNvSpPr/>
          <p:nvPr/>
        </p:nvSpPr>
        <p:spPr>
          <a:xfrm>
            <a:off x="4307048" y="3189684"/>
            <a:ext cx="3636594" cy="152032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b="1" dirty="0"/>
              <a:t>From the possible locations, which one is closest to the highest vulnerability where demand is most likely to come from.</a:t>
            </a:r>
          </a:p>
        </p:txBody>
      </p:sp>
      <p:cxnSp>
        <p:nvCxnSpPr>
          <p:cNvPr id="12" name="Straight Arrow Connector 11">
            <a:extLst>
              <a:ext uri="{FF2B5EF4-FFF2-40B4-BE49-F238E27FC236}">
                <a16:creationId xmlns:a16="http://schemas.microsoft.com/office/drawing/2014/main" id="{EF329955-F923-8D5F-83D7-B91841422512}"/>
              </a:ext>
            </a:extLst>
          </p:cNvPr>
          <p:cNvCxnSpPr>
            <a:cxnSpLocks/>
          </p:cNvCxnSpPr>
          <p:nvPr/>
        </p:nvCxnSpPr>
        <p:spPr>
          <a:xfrm flipV="1">
            <a:off x="2558492" y="2052361"/>
            <a:ext cx="828651" cy="6783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Google Shape;186;p2">
            <a:extLst>
              <a:ext uri="{FF2B5EF4-FFF2-40B4-BE49-F238E27FC236}">
                <a16:creationId xmlns:a16="http://schemas.microsoft.com/office/drawing/2014/main" id="{824D1F03-6662-8B37-942E-74BE1C0890A4}"/>
              </a:ext>
            </a:extLst>
          </p:cNvPr>
          <p:cNvSpPr/>
          <p:nvPr/>
        </p:nvSpPr>
        <p:spPr>
          <a:xfrm>
            <a:off x="3396812" y="1622688"/>
            <a:ext cx="3636594" cy="766603"/>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b="1" dirty="0">
                <a:solidFill>
                  <a:srgbClr val="00B050"/>
                </a:solidFill>
              </a:rPr>
              <a:t>District with outbreak potential rank of 6 or higher</a:t>
            </a:r>
          </a:p>
        </p:txBody>
      </p:sp>
    </p:spTree>
    <p:extLst>
      <p:ext uri="{BB962C8B-B14F-4D97-AF65-F5344CB8AC3E}">
        <p14:creationId xmlns:p14="http://schemas.microsoft.com/office/powerpoint/2010/main" val="207731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Framework</a:t>
            </a:r>
            <a:endParaRPr b="1" dirty="0">
              <a:solidFill>
                <a:schemeClr val="accent1"/>
              </a:solidFill>
            </a:endParaRPr>
          </a:p>
        </p:txBody>
      </p:sp>
      <p:graphicFrame>
        <p:nvGraphicFramePr>
          <p:cNvPr id="2" name="Diagram 1">
            <a:extLst>
              <a:ext uri="{FF2B5EF4-FFF2-40B4-BE49-F238E27FC236}">
                <a16:creationId xmlns:a16="http://schemas.microsoft.com/office/drawing/2014/main" id="{D311D25B-4145-48F2-CEF6-4EE5142464CD}"/>
              </a:ext>
            </a:extLst>
          </p:cNvPr>
          <p:cNvGraphicFramePr/>
          <p:nvPr/>
        </p:nvGraphicFramePr>
        <p:xfrm>
          <a:off x="129100" y="1828327"/>
          <a:ext cx="4030134" cy="397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31AF0495-570C-7544-97DD-623824E25C8C}"/>
              </a:ext>
            </a:extLst>
          </p:cNvPr>
          <p:cNvGraphicFramePr/>
          <p:nvPr/>
        </p:nvGraphicFramePr>
        <p:xfrm>
          <a:off x="7943642" y="2008243"/>
          <a:ext cx="4030134" cy="36194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Google Shape;186;p2">
            <a:extLst>
              <a:ext uri="{FF2B5EF4-FFF2-40B4-BE49-F238E27FC236}">
                <a16:creationId xmlns:a16="http://schemas.microsoft.com/office/drawing/2014/main" id="{D71D1B8E-D37E-63AD-0A9A-3EED217A3CF5}"/>
              </a:ext>
            </a:extLst>
          </p:cNvPr>
          <p:cNvSpPr/>
          <p:nvPr/>
        </p:nvSpPr>
        <p:spPr>
          <a:xfrm>
            <a:off x="4307048" y="3189684"/>
            <a:ext cx="3636594" cy="1520322"/>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b="1" dirty="0"/>
              <a:t>From the possible locations, which one is closest to the highest vulnerability where demand is most likely to come from.</a:t>
            </a:r>
          </a:p>
        </p:txBody>
      </p:sp>
      <p:cxnSp>
        <p:nvCxnSpPr>
          <p:cNvPr id="12" name="Straight Arrow Connector 11">
            <a:extLst>
              <a:ext uri="{FF2B5EF4-FFF2-40B4-BE49-F238E27FC236}">
                <a16:creationId xmlns:a16="http://schemas.microsoft.com/office/drawing/2014/main" id="{EF329955-F923-8D5F-83D7-B91841422512}"/>
              </a:ext>
            </a:extLst>
          </p:cNvPr>
          <p:cNvCxnSpPr>
            <a:cxnSpLocks/>
          </p:cNvCxnSpPr>
          <p:nvPr/>
        </p:nvCxnSpPr>
        <p:spPr>
          <a:xfrm flipH="1" flipV="1">
            <a:off x="8026050" y="2389291"/>
            <a:ext cx="999003" cy="623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Google Shape;186;p2">
            <a:extLst>
              <a:ext uri="{FF2B5EF4-FFF2-40B4-BE49-F238E27FC236}">
                <a16:creationId xmlns:a16="http://schemas.microsoft.com/office/drawing/2014/main" id="{824D1F03-6662-8B37-942E-74BE1C0890A4}"/>
              </a:ext>
            </a:extLst>
          </p:cNvPr>
          <p:cNvSpPr/>
          <p:nvPr/>
        </p:nvSpPr>
        <p:spPr>
          <a:xfrm>
            <a:off x="5387794" y="1313802"/>
            <a:ext cx="3636594" cy="1029049"/>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r>
              <a:rPr lang="en-US" sz="2000" b="1" dirty="0">
                <a:solidFill>
                  <a:srgbClr val="00B050"/>
                </a:solidFill>
              </a:rPr>
              <a:t>District within 10 KM from a large port and 20 km from an international airport with highest LPI</a:t>
            </a:r>
          </a:p>
        </p:txBody>
      </p:sp>
    </p:spTree>
    <p:extLst>
      <p:ext uri="{BB962C8B-B14F-4D97-AF65-F5344CB8AC3E}">
        <p14:creationId xmlns:p14="http://schemas.microsoft.com/office/powerpoint/2010/main" val="338011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3883</TotalTime>
  <Words>1118</Words>
  <Application>Microsoft Office PowerPoint</Application>
  <PresentationFormat>Widescreen</PresentationFormat>
  <Paragraphs>141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Noto Sans Symbols</vt:lpstr>
      <vt:lpstr>Office Theme</vt:lpstr>
      <vt:lpstr>Data Science Practitioner Fellowship  Cohort 2022</vt:lpstr>
      <vt:lpstr>Location Selection and Resource Optimization WFP &amp; Africa CDC</vt:lpstr>
      <vt:lpstr>Location Selection and Resource Optimization WFP &amp; Africa CDC</vt:lpstr>
      <vt:lpstr>Problem Statement</vt:lpstr>
      <vt:lpstr>Problem Statement</vt:lpstr>
      <vt:lpstr>Methods or Tools Used</vt:lpstr>
      <vt:lpstr>Framework</vt:lpstr>
      <vt:lpstr>Framework</vt:lpstr>
      <vt:lpstr>Framework</vt:lpstr>
      <vt:lpstr>Datasets</vt:lpstr>
      <vt:lpstr>Datasets</vt:lpstr>
      <vt:lpstr>Datasets</vt:lpstr>
      <vt:lpstr>Datasets</vt:lpstr>
      <vt:lpstr>Datasets</vt:lpstr>
      <vt:lpstr>Optimization</vt:lpstr>
      <vt:lpstr>Optimization</vt:lpstr>
      <vt:lpstr>Optimization</vt:lpstr>
      <vt:lpstr>Key Learnings</vt:lpstr>
      <vt:lpstr>Framework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Sahand TAHIR</cp:lastModifiedBy>
  <cp:revision>225</cp:revision>
  <dcterms:created xsi:type="dcterms:W3CDTF">2021-12-21T13:22:48Z</dcterms:created>
  <dcterms:modified xsi:type="dcterms:W3CDTF">2022-12-05T17:48:44Z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